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89" r:id="rId3"/>
    <p:sldMasterId id="2147483705" r:id="rId4"/>
    <p:sldMasterId id="2147483729" r:id="rId5"/>
  </p:sldMasterIdLst>
  <p:notesMasterIdLst>
    <p:notesMasterId r:id="rId41"/>
  </p:notesMasterIdLst>
  <p:handoutMasterIdLst>
    <p:handoutMasterId r:id="rId42"/>
  </p:handoutMasterIdLst>
  <p:sldIdLst>
    <p:sldId id="370" r:id="rId6"/>
    <p:sldId id="401" r:id="rId7"/>
    <p:sldId id="372" r:id="rId8"/>
    <p:sldId id="312" r:id="rId9"/>
    <p:sldId id="369" r:id="rId10"/>
    <p:sldId id="314" r:id="rId11"/>
    <p:sldId id="317" r:id="rId12"/>
    <p:sldId id="316" r:id="rId13"/>
    <p:sldId id="319" r:id="rId14"/>
    <p:sldId id="321" r:id="rId15"/>
    <p:sldId id="399" r:id="rId16"/>
    <p:sldId id="373" r:id="rId17"/>
    <p:sldId id="374" r:id="rId18"/>
    <p:sldId id="376" r:id="rId19"/>
    <p:sldId id="400" r:id="rId20"/>
    <p:sldId id="379" r:id="rId21"/>
    <p:sldId id="380" r:id="rId22"/>
    <p:sldId id="378" r:id="rId23"/>
    <p:sldId id="382" r:id="rId24"/>
    <p:sldId id="383" r:id="rId25"/>
    <p:sldId id="384" r:id="rId26"/>
    <p:sldId id="385" r:id="rId27"/>
    <p:sldId id="386" r:id="rId28"/>
    <p:sldId id="388" r:id="rId29"/>
    <p:sldId id="389" r:id="rId30"/>
    <p:sldId id="387" r:id="rId31"/>
    <p:sldId id="390" r:id="rId32"/>
    <p:sldId id="391" r:id="rId33"/>
    <p:sldId id="392" r:id="rId34"/>
    <p:sldId id="393" r:id="rId35"/>
    <p:sldId id="394" r:id="rId36"/>
    <p:sldId id="395" r:id="rId37"/>
    <p:sldId id="397" r:id="rId38"/>
    <p:sldId id="398" r:id="rId39"/>
    <p:sldId id="375" r:id="rId40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09"/>
    <p:restoredTop sz="88017"/>
  </p:normalViewPr>
  <p:slideViewPr>
    <p:cSldViewPr snapToGrid="0" snapToObjects="1">
      <p:cViewPr>
        <p:scale>
          <a:sx n="112" d="100"/>
          <a:sy n="112" d="100"/>
        </p:scale>
        <p:origin x="480" y="-27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1/25/17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6266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89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2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 new lab we are</a:t>
            </a:r>
            <a:r>
              <a:rPr lang="en-US" baseline="0" dirty="0" smtClean="0"/>
              <a:t> starting at UC Berkeley, as a continuation to </a:t>
            </a:r>
            <a:r>
              <a:rPr lang="en-US" baseline="0" dirty="0" err="1" smtClean="0"/>
              <a:t>Amplab</a:t>
            </a: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Amplab</a:t>
            </a:r>
            <a:r>
              <a:rPr lang="en-US" baseline="0" dirty="0" smtClean="0"/>
              <a:t> is a systems group at Berkeley that created Spark, </a:t>
            </a:r>
            <a:r>
              <a:rPr lang="en-US" baseline="0" dirty="0" err="1" smtClean="0"/>
              <a:t>Mesos</a:t>
            </a:r>
            <a:r>
              <a:rPr lang="en-US" baseline="0" dirty="0" smtClean="0"/>
              <a:t> and Tachyon, big data systems with a lot of impact. How many know of spark? It is used by hundreds of companies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last 5-6 years and a new lab is created at the end so that we can always be on the next wave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So I will tell you about the new lab, which we believe to be the next big impactful vision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bring together faculty from different disciplines that can help tackle that problem. We collaborate to solve this.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Main people are</a:t>
            </a:r>
            <a:r>
              <a:rPr lang="is-IS" baseline="0" dirty="0" smtClean="0"/>
              <a:t>… a bunch of s ...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An important component of ours is partnering with companies.</a:t>
            </a:r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Amplab has learned a lot from companies from the feedback they gave, companies got to use products, have students intern, and overall just have a good synergetic collaboration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</a:t>
            </a:r>
            <a:r>
              <a:rPr lang="is-IS" baseline="0" dirty="0" smtClean="0"/>
              <a:t>peaking of which, please give us any feedback you think of because we are still shaping the next lab 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205801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Look into </a:t>
            </a:r>
            <a:r>
              <a:rPr lang="en-US" dirty="0" err="1" smtClean="0">
                <a:uFillTx/>
              </a:rPr>
              <a:t>plotly</a:t>
            </a:r>
            <a:r>
              <a:rPr lang="en-US" dirty="0" smtClean="0">
                <a:uFillTx/>
              </a:rPr>
              <a:t> and tableau </a:t>
            </a:r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445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03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99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2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92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 smtClean="0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1/25/17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269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 smtClean="0">
                <a:solidFill>
                  <a:srgbClr val="003262"/>
                </a:solidFill>
              </a:rPr>
              <a:t>D</a:t>
            </a:r>
            <a:r>
              <a:rPr lang="en-US" sz="2667" b="1" dirty="0" smtClean="0">
                <a:solidFill>
                  <a:srgbClr val="003262"/>
                </a:solidFill>
              </a:rPr>
              <a:t>S</a:t>
            </a:r>
            <a:r>
              <a:rPr lang="en-US" sz="2667" b="1" baseline="0" dirty="0" smtClean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</a:t>
            </a:r>
            <a:r>
              <a:rPr lang="en" sz="2400" b="1" dirty="0" smtClean="0">
                <a:solidFill>
                  <a:srgbClr val="C4820E"/>
                </a:solidFill>
              </a:rPr>
              <a:t>201</a:t>
            </a:r>
            <a:r>
              <a:rPr lang="en-US" sz="2400" b="1" dirty="0" smtClean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0742" y="2078366"/>
            <a:ext cx="10987852" cy="24842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72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9457" y="5568863"/>
            <a:ext cx="8534400" cy="605151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16989" y="6084703"/>
            <a:ext cx="8595784" cy="591261"/>
          </a:xfrm>
        </p:spPr>
        <p:txBody>
          <a:bodyPr>
            <a:normAutofit/>
          </a:bodyPr>
          <a:lstStyle>
            <a:lvl1pPr marL="0" indent="0" algn="l">
              <a:buNone/>
              <a:defRPr sz="1867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84" y="275167"/>
            <a:ext cx="11800416" cy="1143000"/>
          </a:xfrm>
        </p:spPr>
        <p:txBody>
          <a:bodyPr/>
          <a:lstStyle>
            <a:lvl1pPr algn="l"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84" y="1750485"/>
            <a:ext cx="11800416" cy="45254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uFillTx/>
              </a:rPr>
              <a:t>Todo</a:t>
            </a:r>
            <a:r>
              <a:rPr lang="en-US" dirty="0" smtClean="0">
                <a:uFillTx/>
              </a:rPr>
              <a:t> Slide</a:t>
            </a:r>
            <a:endParaRPr lang="en-US" dirty="0">
              <a:uFillTx/>
            </a:endParaRP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  <a:endParaRPr lang="en-US" sz="2400" b="1">
              <a:effectLst>
                <a:glow rad="368300">
                  <a:srgbClr val="FFC000">
                    <a:alpha val="76000"/>
                  </a:srgbClr>
                </a:glow>
              </a:effectLst>
              <a:uFillTx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6485" y="1269399"/>
            <a:ext cx="11800415" cy="3253543"/>
          </a:xfrm>
        </p:spPr>
        <p:txBody>
          <a:bodyPr>
            <a:normAutofit/>
          </a:bodyPr>
          <a:lstStyle>
            <a:lvl1pPr algn="l">
              <a:defRPr sz="5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38323" y="3953387"/>
            <a:ext cx="11666552" cy="1840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6485" y="274639"/>
            <a:ext cx="11611159" cy="1143000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226485" y="1750721"/>
            <a:ext cx="5641932" cy="45941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 marL="1371566" indent="-154513">
              <a:tabLst/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161025" y="1750721"/>
            <a:ext cx="5865876" cy="45941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 marL="1371566" indent="-154513"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6485" y="274639"/>
            <a:ext cx="11800415" cy="1143000"/>
          </a:xfrm>
        </p:spPr>
        <p:txBody>
          <a:bodyPr/>
          <a:lstStyle>
            <a:lvl1pPr>
              <a:defRPr sz="4267"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26485" y="1714895"/>
            <a:ext cx="5641931" cy="639763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226485" y="2459488"/>
            <a:ext cx="5641931" cy="3951288"/>
          </a:xfrm>
        </p:spPr>
        <p:txBody>
          <a:bodyPr>
            <a:normAutofit/>
          </a:bodyPr>
          <a:lstStyle>
            <a:lvl1pPr>
              <a:defRPr sz="2667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 marL="1371566" indent="-152396">
              <a:defRPr sz="2133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867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867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9793" y="1714895"/>
            <a:ext cx="5817108" cy="639763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6209793" y="2459488"/>
            <a:ext cx="5817108" cy="3951288"/>
          </a:xfrm>
        </p:spPr>
        <p:txBody>
          <a:bodyPr>
            <a:normAutofit/>
          </a:bodyPr>
          <a:lstStyle>
            <a:lvl1pPr>
              <a:defRPr sz="2667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 marL="1371566" indent="-152396">
              <a:defRPr sz="2133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867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867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6484" y="275551"/>
            <a:ext cx="11800416" cy="609334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3733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84" y="6428318"/>
            <a:ext cx="1428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85" y="273050"/>
            <a:ext cx="4011084" cy="2667237"/>
          </a:xfrm>
        </p:spPr>
        <p:txBody>
          <a:bodyPr anchor="t">
            <a:noAutofit/>
          </a:bodyPr>
          <a:lstStyle>
            <a:lvl1pPr algn="l">
              <a:defRPr sz="5333" b="0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652" y="273052"/>
            <a:ext cx="7342248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485" y="3495325"/>
            <a:ext cx="4011084" cy="26308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85" y="4800600"/>
            <a:ext cx="117867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485" y="612775"/>
            <a:ext cx="117867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485" y="5367338"/>
            <a:ext cx="117867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1261534" y="275167"/>
            <a:ext cx="95631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>
              <a:defRPr/>
            </a:pPr>
            <a:r>
              <a:rPr lang="en-US" sz="5333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Use this Chart to Start</a:t>
            </a:r>
            <a:endParaRPr lang="en-US" sz="5333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545167" y="1532467"/>
          <a:ext cx="9698567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r:id="rId4" imgW="7271927" imgH="3492719" progId="Excel.Chart.8">
                  <p:embed/>
                </p:oleObj>
              </mc:Choice>
              <mc:Fallback>
                <p:oleObj r:id="rId4" imgW="7271927" imgH="34927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167" y="1532467"/>
                        <a:ext cx="9698567" cy="466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1064684" y="1261533"/>
            <a:ext cx="10945283" cy="4946651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721592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082268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03772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875288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sz="1200" baseline="300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rd</a:t>
              </a: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731210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562894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950020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222354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751648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936795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734816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517209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584872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649457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580928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968053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642244" cy="20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Logo Bug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204149" y="2131189"/>
            <a:ext cx="10319924" cy="1665112"/>
          </a:xfrm>
        </p:spPr>
        <p:txBody>
          <a:bodyPr>
            <a:noAutofit/>
          </a:bodyPr>
          <a:lstStyle>
            <a:lvl1pPr algn="l">
              <a:defRPr sz="72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4149" y="3622675"/>
            <a:ext cx="8466431" cy="888588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pPr defTabSz="609585" fontAlgn="base">
              <a:spcAft>
                <a:spcPct val="0"/>
              </a:spcAft>
            </a:pPr>
            <a:fld id="{00000000-1234-1234-1234-123412341234}" type="slidenum">
              <a:rPr lang="en" smtClean="0">
                <a:solidFill>
                  <a:prstClr val="black"/>
                </a:solidFill>
                <a:ea typeface="MS PGothic" pitchFamily="34" charset="-128"/>
              </a:rPr>
              <a:pPr defTabSz="609585" fontAlgn="base">
                <a:spcAft>
                  <a:spcPct val="0"/>
                </a:spcAft>
              </a:pPr>
              <a:t>‹#›</a:t>
            </a:fld>
            <a:endParaRPr lang="en">
              <a:solidFill>
                <a:prstClr val="black"/>
              </a:solidFill>
              <a:ea typeface="MS PGothic" pitchFamily="34" charset="-128"/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defRPr sz="3200">
                <a:latin typeface="Source Sans Pro Light"/>
                <a:cs typeface="Source Sans Pro Light"/>
              </a:defRPr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pPr defTabSz="609585" fontAlgn="base">
              <a:spcAft>
                <a:spcPct val="0"/>
              </a:spcAft>
            </a:pPr>
            <a:fld id="{00000000-1234-1234-1234-123412341234}" type="slidenum">
              <a:rPr lang="en" smtClean="0">
                <a:solidFill>
                  <a:prstClr val="black"/>
                </a:solidFill>
                <a:ea typeface="MS PGothic" pitchFamily="34" charset="-128"/>
              </a:rPr>
              <a:pPr defTabSz="609585" fontAlgn="base">
                <a:spcAft>
                  <a:spcPct val="0"/>
                </a:spcAft>
              </a:pPr>
              <a:t>‹#›</a:t>
            </a:fld>
            <a:endParaRPr lang="en">
              <a:solidFill>
                <a:prstClr val="black"/>
              </a:solidFill>
              <a:ea typeface="MS PGothic" pitchFamily="34" charset="-128"/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99" cy="2736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6933"/>
            </a:lvl1pPr>
            <a:lvl2pPr lvl="1" algn="ctr">
              <a:spcBef>
                <a:spcPts val="0"/>
              </a:spcBef>
              <a:buSzPct val="100000"/>
              <a:defRPr sz="6933"/>
            </a:lvl2pPr>
            <a:lvl3pPr lvl="2" algn="ctr">
              <a:spcBef>
                <a:spcPts val="0"/>
              </a:spcBef>
              <a:buSzPct val="100000"/>
              <a:defRPr sz="6933"/>
            </a:lvl3pPr>
            <a:lvl4pPr lvl="3" algn="ctr">
              <a:spcBef>
                <a:spcPts val="0"/>
              </a:spcBef>
              <a:buSzPct val="100000"/>
              <a:defRPr sz="6933"/>
            </a:lvl4pPr>
            <a:lvl5pPr lvl="4" algn="ctr">
              <a:spcBef>
                <a:spcPts val="0"/>
              </a:spcBef>
              <a:buSzPct val="100000"/>
              <a:defRPr sz="6933"/>
            </a:lvl5pPr>
            <a:lvl6pPr lvl="5" algn="ctr">
              <a:spcBef>
                <a:spcPts val="0"/>
              </a:spcBef>
              <a:buSzPct val="100000"/>
              <a:defRPr sz="6933"/>
            </a:lvl6pPr>
            <a:lvl7pPr lvl="6" algn="ctr">
              <a:spcBef>
                <a:spcPts val="0"/>
              </a:spcBef>
              <a:buSzPct val="100000"/>
              <a:defRPr sz="6933"/>
            </a:lvl7pPr>
            <a:lvl8pPr lvl="7" algn="ctr">
              <a:spcBef>
                <a:spcPts val="0"/>
              </a:spcBef>
              <a:buSzPct val="100000"/>
              <a:defRPr sz="6933"/>
            </a:lvl8pPr>
            <a:lvl9pPr lvl="8" algn="ctr">
              <a:spcBef>
                <a:spcPts val="0"/>
              </a:spcBef>
              <a:buSzPct val="100000"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1" y="3778833"/>
            <a:ext cx="11360799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>
                <a:latin typeface="Tahoma"/>
                <a:cs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defTabSz="609585" fontAlgn="base">
              <a:spcAft>
                <a:spcPct val="0"/>
              </a:spcAft>
            </a:pPr>
            <a:fld id="{00000000-1234-1234-1234-123412341234}" type="slidenum">
              <a:rPr lang="en" smtClean="0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pPr defTabSz="609585" fontAlgn="base">
                <a:spcAft>
                  <a:spcPct val="0"/>
                </a:spcAft>
              </a:pPr>
              <a:t>‹#›</a:t>
            </a:fld>
            <a:endParaRPr lang="en">
              <a:solidFill>
                <a:prstClr val="black"/>
              </a:solidFill>
              <a:latin typeface="Calibri" pitchFamily="34" charset="0"/>
              <a:ea typeface="MS PGothic" pitchFamily="34" charset="-128"/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189" indent="-442902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377" indent="-457189">
              <a:tabLst/>
              <a:defRPr/>
            </a:lvl2pPr>
            <a:lvl3pPr marL="1373154" indent="-311143">
              <a:tabLst/>
              <a:defRPr/>
            </a:lvl3pPr>
            <a:lvl4pPr marL="1830342" indent="-236533">
              <a:tabLst/>
              <a:defRPr/>
            </a:lvl4pPr>
            <a:lvl5pPr marL="2287531" indent="-234945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189" indent="-442902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377" indent="-457189">
              <a:tabLst/>
              <a:defRPr/>
            </a:lvl2pPr>
            <a:lvl3pPr marL="1373154" indent="-311143">
              <a:tabLst/>
              <a:defRPr/>
            </a:lvl3pPr>
            <a:lvl4pPr marL="1830342" indent="-236533">
              <a:tabLst/>
              <a:defRPr/>
            </a:lvl4pPr>
            <a:lvl5pPr marL="2287531" indent="-234945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1/25/17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34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1/25/17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1/25/17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5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1/25/17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8" r:id="rId22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261534" y="275167"/>
            <a:ext cx="9563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61534" y="1750485"/>
            <a:ext cx="95631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37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85" rtl="0" eaLnBrk="0" fontAlgn="base" hangingPunct="0">
        <a:spcBef>
          <a:spcPct val="0"/>
        </a:spcBef>
        <a:spcAft>
          <a:spcPct val="0"/>
        </a:spcAft>
        <a:defRPr sz="5333" b="0" i="0" kern="1200">
          <a:solidFill>
            <a:srgbClr val="404040"/>
          </a:solidFill>
          <a:latin typeface="Helvetica Neue" charset="0"/>
          <a:ea typeface="Helvetica Neue" charset="0"/>
          <a:cs typeface="Helvetica Neue" charset="0"/>
        </a:defRPr>
      </a:lvl1pPr>
      <a:lvl2pPr algn="l" defTabSz="609585" rtl="0" eaLnBrk="0" fontAlgn="base" hangingPunct="0">
        <a:spcBef>
          <a:spcPct val="0"/>
        </a:spcBef>
        <a:spcAft>
          <a:spcPct val="0"/>
        </a:spcAft>
        <a:defRPr sz="5333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609585" rtl="0" eaLnBrk="0" fontAlgn="base" hangingPunct="0">
        <a:spcBef>
          <a:spcPct val="0"/>
        </a:spcBef>
        <a:spcAft>
          <a:spcPct val="0"/>
        </a:spcAft>
        <a:defRPr sz="5333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609585" rtl="0" eaLnBrk="0" fontAlgn="base" hangingPunct="0">
        <a:spcBef>
          <a:spcPct val="0"/>
        </a:spcBef>
        <a:spcAft>
          <a:spcPct val="0"/>
        </a:spcAft>
        <a:defRPr sz="5333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609585" rtl="0" eaLnBrk="0" fontAlgn="base" hangingPunct="0">
        <a:spcBef>
          <a:spcPct val="0"/>
        </a:spcBef>
        <a:spcAft>
          <a:spcPct val="0"/>
        </a:spcAft>
        <a:defRPr sz="5333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609585" algn="l" defTabSz="609585" rtl="0" fontAlgn="base">
        <a:spcBef>
          <a:spcPct val="0"/>
        </a:spcBef>
        <a:spcAft>
          <a:spcPct val="0"/>
        </a:spcAft>
        <a:defRPr sz="5333">
          <a:solidFill>
            <a:srgbClr val="404040"/>
          </a:solidFill>
          <a:latin typeface="Newslab Thin" charset="0"/>
          <a:ea typeface="ＭＳ Ｐゴシック" charset="0"/>
        </a:defRPr>
      </a:lvl6pPr>
      <a:lvl7pPr marL="1219170" algn="l" defTabSz="609585" rtl="0" fontAlgn="base">
        <a:spcBef>
          <a:spcPct val="0"/>
        </a:spcBef>
        <a:spcAft>
          <a:spcPct val="0"/>
        </a:spcAft>
        <a:defRPr sz="5333">
          <a:solidFill>
            <a:srgbClr val="404040"/>
          </a:solidFill>
          <a:latin typeface="Newslab Thin" charset="0"/>
          <a:ea typeface="ＭＳ Ｐゴシック" charset="0"/>
        </a:defRPr>
      </a:lvl7pPr>
      <a:lvl8pPr marL="1828754" algn="l" defTabSz="609585" rtl="0" fontAlgn="base">
        <a:spcBef>
          <a:spcPct val="0"/>
        </a:spcBef>
        <a:spcAft>
          <a:spcPct val="0"/>
        </a:spcAft>
        <a:defRPr sz="5333">
          <a:solidFill>
            <a:srgbClr val="404040"/>
          </a:solidFill>
          <a:latin typeface="Newslab Thin" charset="0"/>
          <a:ea typeface="ＭＳ Ｐゴシック" charset="0"/>
        </a:defRPr>
      </a:lvl8pPr>
      <a:lvl9pPr marL="2438339" algn="l" defTabSz="609585" rtl="0" fontAlgn="base">
        <a:spcBef>
          <a:spcPct val="0"/>
        </a:spcBef>
        <a:spcAft>
          <a:spcPct val="0"/>
        </a:spcAft>
        <a:defRPr sz="5333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defRPr sz="32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838179" indent="-228594" algn="l" defTabSz="609585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667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451997" indent="-232828" algn="l" defTabSz="609585" rtl="0" eaLnBrk="0" fontAlgn="base" hangingPunct="0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2055233" indent="-226478" algn="l" defTabSz="609585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669051" indent="-230712" algn="l" defTabSz="609585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54"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54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54"/>
              <a:t>1/25/17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54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54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2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gonzal@berkeley.edu" TargetMode="External"/><Relationship Id="rId3" Type="http://schemas.openxmlformats.org/officeDocument/2006/relationships/image" Target="../media/image2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ds100.org/sp17/syllabu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hyperlink" Target="mailto:jegonzal@berkeley.edu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gonzal@berkeley.edu" TargetMode="External"/><Relationship Id="rId3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tiff"/><Relationship Id="rId10" Type="http://schemas.openxmlformats.org/officeDocument/2006/relationships/image" Target="../media/image43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gonzal@berkeley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6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tiff"/><Relationship Id="rId12" Type="http://schemas.openxmlformats.org/officeDocument/2006/relationships/image" Target="../media/image58.tiff"/><Relationship Id="rId13" Type="http://schemas.openxmlformats.org/officeDocument/2006/relationships/image" Target="../media/image59.tiff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6.tiff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jpe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5" Type="http://schemas.openxmlformats.org/officeDocument/2006/relationships/image" Target="../media/image62.tiff"/><Relationship Id="rId6" Type="http://schemas.openxmlformats.org/officeDocument/2006/relationships/image" Target="../media/image63.tiff"/><Relationship Id="rId7" Type="http://schemas.openxmlformats.org/officeDocument/2006/relationships/image" Target="../media/image64.tiff"/><Relationship Id="rId8" Type="http://schemas.openxmlformats.org/officeDocument/2006/relationships/image" Target="../media/image65.tiff"/><Relationship Id="rId9" Type="http://schemas.openxmlformats.org/officeDocument/2006/relationships/image" Target="../media/image66.tiff"/><Relationship Id="rId10" Type="http://schemas.openxmlformats.org/officeDocument/2006/relationships/image" Target="../media/image67.tiff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5" Type="http://schemas.openxmlformats.org/officeDocument/2006/relationships/image" Target="../media/image70.tiff"/><Relationship Id="rId6" Type="http://schemas.openxmlformats.org/officeDocument/2006/relationships/image" Target="../media/image71.tiff"/><Relationship Id="rId7" Type="http://schemas.openxmlformats.org/officeDocument/2006/relationships/image" Target="../media/image72.tiff"/><Relationship Id="rId8" Type="http://schemas.openxmlformats.org/officeDocument/2006/relationships/image" Target="../media/image73.tiff"/><Relationship Id="rId9" Type="http://schemas.openxmlformats.org/officeDocument/2006/relationships/image" Target="../media/image74.tiff"/><Relationship Id="rId10" Type="http://schemas.openxmlformats.org/officeDocument/2006/relationships/image" Target="../media/image7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tiff"/><Relationship Id="rId5" Type="http://schemas.openxmlformats.org/officeDocument/2006/relationships/image" Target="../media/image79.tiff"/><Relationship Id="rId6" Type="http://schemas.openxmlformats.org/officeDocument/2006/relationships/image" Target="../media/image80.tif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7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4" Type="http://schemas.openxmlformats.org/officeDocument/2006/relationships/image" Target="../media/image83.tiff"/><Relationship Id="rId5" Type="http://schemas.openxmlformats.org/officeDocument/2006/relationships/image" Target="../media/image84.tiff"/><Relationship Id="rId6" Type="http://schemas.openxmlformats.org/officeDocument/2006/relationships/image" Target="../media/image85.tiff"/><Relationship Id="rId7" Type="http://schemas.openxmlformats.org/officeDocument/2006/relationships/image" Target="../media/image86.tiff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openxmlformats.org/officeDocument/2006/relationships/image" Target="../media/image86.tiff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tiff"/><Relationship Id="rId1" Type="http://schemas.openxmlformats.org/officeDocument/2006/relationships/slideLayout" Target="../slideLayouts/slideLayout65.xml"/><Relationship Id="rId2" Type="http://schemas.openxmlformats.org/officeDocument/2006/relationships/image" Target="../media/image10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jrs/189/" TargetMode="External"/><Relationship Id="rId4" Type="http://schemas.openxmlformats.org/officeDocument/2006/relationships/hyperlink" Target="http://www.stat.berkeley.edu/~rabbee/s154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186berkeley.ne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8" Type="http://schemas.openxmlformats.org/officeDocument/2006/relationships/image" Target="../media/image29.tiff"/><Relationship Id="rId9" Type="http://schemas.openxmlformats.org/officeDocument/2006/relationships/image" Target="../media/image30.tiff"/><Relationship Id="rId10" Type="http://schemas.openxmlformats.org/officeDocument/2006/relationships/image" Target="../media/image31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37775" y="1597042"/>
            <a:ext cx="618744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Recent</a:t>
            </a:r>
            <a:br>
              <a:rPr lang="en-US" dirty="0" smtClean="0"/>
            </a:br>
            <a:r>
              <a:rPr lang="en-US" dirty="0" smtClean="0"/>
              <a:t>Developments in </a:t>
            </a:r>
            <a:br>
              <a:rPr lang="en-US" dirty="0" smtClean="0"/>
            </a:b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Science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 Berkeley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33728" y="4922752"/>
            <a:ext cx="9144000" cy="1513344"/>
          </a:xfrm>
        </p:spPr>
        <p:txBody>
          <a:bodyPr/>
          <a:lstStyle/>
          <a:p>
            <a:r>
              <a:rPr lang="en-US" sz="3200" dirty="0" smtClean="0"/>
              <a:t>Joseph E. Gonzalez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Asst. Professor in EECS</a:t>
            </a:r>
          </a:p>
          <a:p>
            <a:r>
              <a:rPr lang="en-US" dirty="0" smtClean="0">
                <a:hlinkClick r:id="rId2"/>
              </a:rPr>
              <a:t>jegonzal@berkeley.edu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90" y="769927"/>
            <a:ext cx="5321006" cy="1567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58532" y="2207076"/>
            <a:ext cx="4347922" cy="15542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500" b="1" dirty="0" smtClean="0">
                <a:latin typeface="Museo 700" charset="0"/>
                <a:ea typeface="Museo 700" charset="0"/>
                <a:cs typeface="Museo 700" charset="0"/>
              </a:rPr>
              <a:t>DS-100</a:t>
            </a:r>
            <a:endParaRPr lang="en-US" sz="9500" b="1" dirty="0">
              <a:latin typeface="Museo 700" charset="0"/>
              <a:ea typeface="Museo 700" charset="0"/>
              <a:cs typeface="Museo 7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0758" y="3454935"/>
            <a:ext cx="410881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Principles and Techniques </a:t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of Data Science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8587" y="976230"/>
            <a:ext cx="0" cy="31354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453517" y="2484894"/>
            <a:ext cx="10599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000000"/>
                </a:solidFill>
              </a:rPr>
              <a:t>&amp;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8952" y="5065830"/>
            <a:ext cx="3281974" cy="1677377"/>
          </a:xfrm>
        </p:spPr>
        <p:txBody>
          <a:bodyPr>
            <a:normAutofit/>
          </a:bodyPr>
          <a:lstStyle/>
          <a:p>
            <a:r>
              <a:rPr lang="en-US" sz="3600" dirty="0" smtClean="0">
                <a:uFillTx/>
              </a:rPr>
              <a:t>Syllabus</a:t>
            </a:r>
            <a:endParaRPr lang="en-US" sz="3600" dirty="0">
              <a:uFillTx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9997" y="548718"/>
            <a:ext cx="1216756" cy="932040"/>
            <a:chOff x="1075104" y="2010025"/>
            <a:chExt cx="1216756" cy="932040"/>
          </a:xfrm>
        </p:grpSpPr>
        <p:sp>
          <p:nvSpPr>
            <p:cNvPr id="5" name="Rectangle 4"/>
            <p:cNvSpPr>
              <a:spLocks/>
            </p:cNvSpPr>
            <p:nvPr/>
          </p:nvSpPr>
          <p:spPr>
            <a:xfrm>
              <a:off x="1582615" y="2379357"/>
              <a:ext cx="709245" cy="56270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7" name="TextBox 6"/>
            <p:cNvSpPr txBox="1">
              <a:spLocks/>
            </p:cNvSpPr>
            <p:nvPr/>
          </p:nvSpPr>
          <p:spPr>
            <a:xfrm>
              <a:off x="1075104" y="201002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uFillTx/>
                </a:rPr>
                <a:t>Week 1</a:t>
              </a:r>
              <a:endParaRPr lang="en-US">
                <a:uFillTx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82163" y="548718"/>
            <a:ext cx="1453660" cy="932040"/>
            <a:chOff x="838200" y="2010025"/>
            <a:chExt cx="1453660" cy="932040"/>
          </a:xfrm>
        </p:grpSpPr>
        <p:grpSp>
          <p:nvGrpSpPr>
            <p:cNvPr id="10" name="Group 9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1075104" y="201002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2</a:t>
              </a:r>
              <a:endParaRPr lang="en-US" dirty="0">
                <a:uFillTx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61233" y="548718"/>
            <a:ext cx="1453660" cy="932040"/>
            <a:chOff x="838200" y="2010025"/>
            <a:chExt cx="1453660" cy="932040"/>
          </a:xfrm>
        </p:grpSpPr>
        <p:grpSp>
          <p:nvGrpSpPr>
            <p:cNvPr id="15" name="Group 14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18" name="Rectangle 17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075104" y="201002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3</a:t>
              </a:r>
              <a:endParaRPr lang="en-US" dirty="0">
                <a:uFillTx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40303" y="548718"/>
            <a:ext cx="1453660" cy="932040"/>
            <a:chOff x="838200" y="2010025"/>
            <a:chExt cx="1453660" cy="932040"/>
          </a:xfrm>
        </p:grpSpPr>
        <p:grpSp>
          <p:nvGrpSpPr>
            <p:cNvPr id="20" name="Group 19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22" name="Rectangle 21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1075104" y="201002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4</a:t>
              </a:r>
              <a:endParaRPr lang="en-US" dirty="0">
                <a:uFillTx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019373" y="548718"/>
            <a:ext cx="1453660" cy="932040"/>
            <a:chOff x="838200" y="2010025"/>
            <a:chExt cx="1453660" cy="932040"/>
          </a:xfrm>
        </p:grpSpPr>
        <p:grpSp>
          <p:nvGrpSpPr>
            <p:cNvPr id="25" name="Group 24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28" name="Rectangle 27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1075104" y="201002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5</a:t>
              </a:r>
              <a:endParaRPr lang="en-US" dirty="0">
                <a:uFillTx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98444" y="544893"/>
            <a:ext cx="1453660" cy="932040"/>
            <a:chOff x="838200" y="2010025"/>
            <a:chExt cx="1453660" cy="932040"/>
          </a:xfrm>
        </p:grpSpPr>
        <p:grpSp>
          <p:nvGrpSpPr>
            <p:cNvPr id="30" name="Group 29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32" name="Rectangle 31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33" name="Rectangle 32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1075104" y="201002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6</a:t>
              </a:r>
              <a:endParaRPr lang="en-US" dirty="0">
                <a:uFillTx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03093" y="2709080"/>
            <a:ext cx="1453660" cy="932040"/>
            <a:chOff x="838200" y="2010025"/>
            <a:chExt cx="1453660" cy="932040"/>
          </a:xfrm>
        </p:grpSpPr>
        <p:grpSp>
          <p:nvGrpSpPr>
            <p:cNvPr id="40" name="Group 39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42" name="Rectangle 41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43" name="Rectangle 42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41" name="TextBox 40"/>
            <p:cNvSpPr txBox="1">
              <a:spLocks/>
            </p:cNvSpPr>
            <p:nvPr/>
          </p:nvSpPr>
          <p:spPr>
            <a:xfrm>
              <a:off x="1075104" y="201002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7</a:t>
              </a:r>
              <a:endParaRPr lang="en-US" dirty="0">
                <a:uFillTx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82163" y="2709080"/>
            <a:ext cx="1453660" cy="932040"/>
            <a:chOff x="838200" y="2010025"/>
            <a:chExt cx="1453660" cy="932040"/>
          </a:xfrm>
        </p:grpSpPr>
        <p:grpSp>
          <p:nvGrpSpPr>
            <p:cNvPr id="45" name="Group 44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47" name="Rectangle 46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48" name="Rectangle 47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46" name="TextBox 45"/>
            <p:cNvSpPr txBox="1">
              <a:spLocks/>
            </p:cNvSpPr>
            <p:nvPr/>
          </p:nvSpPr>
          <p:spPr>
            <a:xfrm>
              <a:off x="1075104" y="201002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8</a:t>
              </a:r>
              <a:endParaRPr lang="en-US" dirty="0">
                <a:uFillTx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261233" y="2709080"/>
            <a:ext cx="1453660" cy="932040"/>
            <a:chOff x="838200" y="2010025"/>
            <a:chExt cx="1453660" cy="932040"/>
          </a:xfrm>
        </p:grpSpPr>
        <p:grpSp>
          <p:nvGrpSpPr>
            <p:cNvPr id="50" name="Group 49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52" name="Rectangle 51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53" name="Rectangle 52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51" name="TextBox 50"/>
            <p:cNvSpPr txBox="1">
              <a:spLocks/>
            </p:cNvSpPr>
            <p:nvPr/>
          </p:nvSpPr>
          <p:spPr>
            <a:xfrm>
              <a:off x="1075104" y="201002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9</a:t>
              </a:r>
              <a:endParaRPr lang="en-US" dirty="0">
                <a:uFillTx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140303" y="2709080"/>
            <a:ext cx="1453660" cy="932040"/>
            <a:chOff x="838200" y="2010025"/>
            <a:chExt cx="1453660" cy="932040"/>
          </a:xfrm>
        </p:grpSpPr>
        <p:grpSp>
          <p:nvGrpSpPr>
            <p:cNvPr id="55" name="Group 54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57" name="Rectangle 56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58" name="Rectangle 57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56" name="TextBox 55"/>
            <p:cNvSpPr txBox="1">
              <a:spLocks/>
            </p:cNvSpPr>
            <p:nvPr/>
          </p:nvSpPr>
          <p:spPr>
            <a:xfrm>
              <a:off x="1075104" y="2010025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10</a:t>
              </a:r>
              <a:endParaRPr lang="en-US" dirty="0">
                <a:uFillTx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019373" y="2709080"/>
            <a:ext cx="1453660" cy="932040"/>
            <a:chOff x="838200" y="2010025"/>
            <a:chExt cx="1453660" cy="932040"/>
          </a:xfrm>
        </p:grpSpPr>
        <p:grpSp>
          <p:nvGrpSpPr>
            <p:cNvPr id="60" name="Group 59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62" name="Rectangle 61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63" name="Rectangle 62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61" name="TextBox 60"/>
            <p:cNvSpPr txBox="1">
              <a:spLocks/>
            </p:cNvSpPr>
            <p:nvPr/>
          </p:nvSpPr>
          <p:spPr>
            <a:xfrm>
              <a:off x="1075104" y="2010025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11</a:t>
              </a:r>
              <a:endParaRPr lang="en-US" dirty="0">
                <a:uFillTx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898444" y="2709080"/>
            <a:ext cx="1453660" cy="932040"/>
            <a:chOff x="838200" y="2010025"/>
            <a:chExt cx="1453660" cy="932040"/>
          </a:xfrm>
        </p:grpSpPr>
        <p:grpSp>
          <p:nvGrpSpPr>
            <p:cNvPr id="65" name="Group 64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67" name="Rectangle 66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68" name="Rectangle 67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66" name="TextBox 65"/>
            <p:cNvSpPr txBox="1">
              <a:spLocks/>
            </p:cNvSpPr>
            <p:nvPr/>
          </p:nvSpPr>
          <p:spPr>
            <a:xfrm>
              <a:off x="1010983" y="2010025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12</a:t>
              </a:r>
              <a:endParaRPr lang="en-US" dirty="0">
                <a:uFillTx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03093" y="4893527"/>
            <a:ext cx="1453660" cy="919450"/>
            <a:chOff x="838200" y="2022615"/>
            <a:chExt cx="1453660" cy="919450"/>
          </a:xfrm>
        </p:grpSpPr>
        <p:grpSp>
          <p:nvGrpSpPr>
            <p:cNvPr id="70" name="Group 69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72" name="Rectangle 71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73" name="Rectangle 72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71" name="TextBox 70"/>
            <p:cNvSpPr txBox="1">
              <a:spLocks/>
            </p:cNvSpPr>
            <p:nvPr/>
          </p:nvSpPr>
          <p:spPr>
            <a:xfrm>
              <a:off x="971718" y="2022615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13</a:t>
              </a:r>
              <a:endParaRPr lang="en-US" dirty="0">
                <a:uFillTx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382163" y="4896678"/>
            <a:ext cx="1453660" cy="916299"/>
            <a:chOff x="838200" y="2025766"/>
            <a:chExt cx="1453660" cy="916299"/>
          </a:xfrm>
        </p:grpSpPr>
        <p:grpSp>
          <p:nvGrpSpPr>
            <p:cNvPr id="75" name="Group 74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77" name="Rectangle 76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78" name="Rectangle 77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76" name="TextBox 75"/>
            <p:cNvSpPr txBox="1">
              <a:spLocks/>
            </p:cNvSpPr>
            <p:nvPr/>
          </p:nvSpPr>
          <p:spPr>
            <a:xfrm>
              <a:off x="1001610" y="2025766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14</a:t>
              </a:r>
              <a:endParaRPr lang="en-US" dirty="0">
                <a:uFillTx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261233" y="4893527"/>
            <a:ext cx="1453660" cy="919450"/>
            <a:chOff x="838200" y="2022615"/>
            <a:chExt cx="1453660" cy="919450"/>
          </a:xfrm>
        </p:grpSpPr>
        <p:grpSp>
          <p:nvGrpSpPr>
            <p:cNvPr id="80" name="Group 79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82" name="Rectangle 81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83" name="Rectangle 82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81" name="TextBox 80"/>
            <p:cNvSpPr txBox="1">
              <a:spLocks/>
            </p:cNvSpPr>
            <p:nvPr/>
          </p:nvSpPr>
          <p:spPr>
            <a:xfrm>
              <a:off x="990318" y="2022615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15</a:t>
              </a:r>
              <a:endParaRPr lang="en-US" dirty="0">
                <a:uFillTx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140303" y="4893527"/>
            <a:ext cx="1453660" cy="920067"/>
            <a:chOff x="838200" y="2021998"/>
            <a:chExt cx="1453660" cy="920067"/>
          </a:xfrm>
        </p:grpSpPr>
        <p:grpSp>
          <p:nvGrpSpPr>
            <p:cNvPr id="85" name="Group 84"/>
            <p:cNvGrpSpPr/>
            <p:nvPr/>
          </p:nvGrpSpPr>
          <p:grpSpPr>
            <a:xfrm>
              <a:off x="838200" y="2379357"/>
              <a:ext cx="1453660" cy="562708"/>
              <a:chOff x="838200" y="2004646"/>
              <a:chExt cx="1453660" cy="562708"/>
            </a:xfrm>
          </p:grpSpPr>
          <p:sp>
            <p:nvSpPr>
              <p:cNvPr id="87" name="Rectangle 86"/>
              <p:cNvSpPr>
                <a:spLocks/>
              </p:cNvSpPr>
              <p:nvPr/>
            </p:nvSpPr>
            <p:spPr>
              <a:xfrm>
                <a:off x="838200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sp>
            <p:nvSpPr>
              <p:cNvPr id="88" name="Rectangle 87"/>
              <p:cNvSpPr>
                <a:spLocks/>
              </p:cNvSpPr>
              <p:nvPr/>
            </p:nvSpPr>
            <p:spPr>
              <a:xfrm>
                <a:off x="1582615" y="2004646"/>
                <a:ext cx="709245" cy="56270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</p:grp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979026" y="2021998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uFillTx/>
                </a:rPr>
                <a:t>Week 16</a:t>
              </a:r>
              <a:endParaRPr lang="en-US" dirty="0">
                <a:uFillTx/>
              </a:endParaRPr>
            </a:p>
          </p:txBody>
        </p:sp>
      </p:grpSp>
      <p:sp>
        <p:nvSpPr>
          <p:cNvPr id="99" name="5-Point Star 98"/>
          <p:cNvSpPr>
            <a:spLocks/>
          </p:cNvSpPr>
          <p:nvPr/>
        </p:nvSpPr>
        <p:spPr>
          <a:xfrm>
            <a:off x="702075" y="929394"/>
            <a:ext cx="463720" cy="463720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00" name="TextBox 99"/>
          <p:cNvSpPr txBox="1">
            <a:spLocks/>
          </p:cNvSpPr>
          <p:nvPr/>
        </p:nvSpPr>
        <p:spPr>
          <a:xfrm>
            <a:off x="2478803" y="3651764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uFillTx/>
              </a:rPr>
              <a:t>Review &amp; </a:t>
            </a:r>
            <a:br>
              <a:rPr lang="en-US" smtClean="0">
                <a:uFillTx/>
              </a:rPr>
            </a:br>
            <a:r>
              <a:rPr lang="en-US" smtClean="0">
                <a:uFillTx/>
              </a:rPr>
              <a:t>Midterm</a:t>
            </a:r>
            <a:endParaRPr lang="en-US" dirty="0">
              <a:uFillTx/>
            </a:endParaRPr>
          </a:p>
        </p:txBody>
      </p:sp>
      <p:sp>
        <p:nvSpPr>
          <p:cNvPr id="101" name="TextBox 100"/>
          <p:cNvSpPr txBox="1">
            <a:spLocks/>
          </p:cNvSpPr>
          <p:nvPr/>
        </p:nvSpPr>
        <p:spPr>
          <a:xfrm>
            <a:off x="8305104" y="3687286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Spring</a:t>
            </a:r>
          </a:p>
          <a:p>
            <a:pPr algn="ctr"/>
            <a:r>
              <a:rPr lang="en-US" dirty="0" smtClean="0">
                <a:uFillTx/>
              </a:rPr>
              <a:t>Break</a:t>
            </a:r>
            <a:endParaRPr lang="en-US" dirty="0">
              <a:uFillTx/>
            </a:endParaRPr>
          </a:p>
        </p:txBody>
      </p:sp>
      <p:sp>
        <p:nvSpPr>
          <p:cNvPr id="102" name="TextBox 101"/>
          <p:cNvSpPr txBox="1">
            <a:spLocks/>
          </p:cNvSpPr>
          <p:nvPr/>
        </p:nvSpPr>
        <p:spPr>
          <a:xfrm>
            <a:off x="6583191" y="584778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RRR</a:t>
            </a:r>
            <a:endParaRPr lang="en-US" dirty="0">
              <a:uFillTx/>
            </a:endParaRPr>
          </a:p>
        </p:txBody>
      </p:sp>
      <p:sp>
        <p:nvSpPr>
          <p:cNvPr id="103" name="TextBox 102"/>
          <p:cNvSpPr txBox="1">
            <a:spLocks/>
          </p:cNvSpPr>
          <p:nvPr/>
        </p:nvSpPr>
        <p:spPr>
          <a:xfrm>
            <a:off x="2263472" y="1691902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uFillTx/>
              </a:rPr>
              <a:t>Big Concepts in Data Science</a:t>
            </a:r>
            <a:endParaRPr lang="en-US" dirty="0">
              <a:uFillTx/>
            </a:endParaRPr>
          </a:p>
        </p:txBody>
      </p:sp>
      <p:sp>
        <p:nvSpPr>
          <p:cNvPr id="104" name="Left Brace 103"/>
          <p:cNvSpPr>
            <a:spLocks/>
          </p:cNvSpPr>
          <p:nvPr/>
        </p:nvSpPr>
        <p:spPr>
          <a:xfrm rot="16200000">
            <a:off x="3903692" y="-1248200"/>
            <a:ext cx="254503" cy="563721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05" name="Left Brace 104"/>
          <p:cNvSpPr>
            <a:spLocks/>
          </p:cNvSpPr>
          <p:nvPr/>
        </p:nvSpPr>
        <p:spPr>
          <a:xfrm rot="16200000">
            <a:off x="8618951" y="-288034"/>
            <a:ext cx="254503" cy="372297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06" name="TextBox 105"/>
          <p:cNvSpPr txBox="1">
            <a:spLocks/>
          </p:cNvSpPr>
          <p:nvPr/>
        </p:nvSpPr>
        <p:spPr>
          <a:xfrm>
            <a:off x="6845681" y="170070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uFillTx/>
              </a:rPr>
              <a:t>Working with Real Data and SQL</a:t>
            </a:r>
            <a:endParaRPr lang="en-US" dirty="0">
              <a:uFillTx/>
            </a:endParaRPr>
          </a:p>
        </p:txBody>
      </p:sp>
      <p:sp>
        <p:nvSpPr>
          <p:cNvPr id="107" name="TextBox 106"/>
          <p:cNvSpPr txBox="1">
            <a:spLocks/>
          </p:cNvSpPr>
          <p:nvPr/>
        </p:nvSpPr>
        <p:spPr>
          <a:xfrm>
            <a:off x="231885" y="3687286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Basic Statistical</a:t>
            </a:r>
            <a:br>
              <a:rPr lang="en-US" dirty="0" smtClean="0">
                <a:uFillTx/>
              </a:rPr>
            </a:br>
            <a:r>
              <a:rPr lang="en-US" dirty="0" smtClean="0">
                <a:uFillTx/>
              </a:rPr>
              <a:t>Modeling</a:t>
            </a:r>
            <a:endParaRPr lang="en-US" dirty="0">
              <a:uFillTx/>
            </a:endParaRPr>
          </a:p>
        </p:txBody>
      </p:sp>
      <p:sp>
        <p:nvSpPr>
          <p:cNvPr id="108" name="TextBox 107"/>
          <p:cNvSpPr txBox="1">
            <a:spLocks/>
          </p:cNvSpPr>
          <p:nvPr/>
        </p:nvSpPr>
        <p:spPr>
          <a:xfrm>
            <a:off x="4934611" y="379664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Model Estimation</a:t>
            </a:r>
            <a:endParaRPr lang="en-US" dirty="0">
              <a:uFillTx/>
            </a:endParaRPr>
          </a:p>
        </p:txBody>
      </p:sp>
      <p:sp>
        <p:nvSpPr>
          <p:cNvPr id="109" name="Left Brace 108"/>
          <p:cNvSpPr>
            <a:spLocks/>
          </p:cNvSpPr>
          <p:nvPr/>
        </p:nvSpPr>
        <p:spPr>
          <a:xfrm rot="16200000">
            <a:off x="5794050" y="2061479"/>
            <a:ext cx="254503" cy="334532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11" name="TextBox 110"/>
          <p:cNvSpPr txBox="1">
            <a:spLocks/>
          </p:cNvSpPr>
          <p:nvPr/>
        </p:nvSpPr>
        <p:spPr>
          <a:xfrm>
            <a:off x="313646" y="5845989"/>
            <a:ext cx="1832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uFillTx/>
              </a:rPr>
              <a:t>ML Techniques</a:t>
            </a:r>
            <a:endParaRPr lang="en-US" dirty="0">
              <a:uFillTx/>
            </a:endParaRPr>
          </a:p>
        </p:txBody>
      </p:sp>
      <p:sp>
        <p:nvSpPr>
          <p:cNvPr id="112" name="TextBox 111"/>
          <p:cNvSpPr txBox="1">
            <a:spLocks/>
          </p:cNvSpPr>
          <p:nvPr/>
        </p:nvSpPr>
        <p:spPr>
          <a:xfrm>
            <a:off x="9726581" y="3683950"/>
            <a:ext cx="1832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uFillTx/>
              </a:rPr>
              <a:t>ML Techniques</a:t>
            </a:r>
            <a:endParaRPr lang="en-US" dirty="0">
              <a:uFillTx/>
            </a:endParaRPr>
          </a:p>
        </p:txBody>
      </p:sp>
      <p:sp>
        <p:nvSpPr>
          <p:cNvPr id="114" name="TextBox 113"/>
          <p:cNvSpPr txBox="1">
            <a:spLocks/>
          </p:cNvSpPr>
          <p:nvPr/>
        </p:nvSpPr>
        <p:spPr>
          <a:xfrm>
            <a:off x="2960312" y="6053138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uFillTx/>
              </a:rPr>
              <a:t>Big Data Analytics</a:t>
            </a:r>
            <a:endParaRPr lang="en-US" dirty="0">
              <a:uFillTx/>
            </a:endParaRPr>
          </a:p>
        </p:txBody>
      </p:sp>
      <p:sp>
        <p:nvSpPr>
          <p:cNvPr id="115" name="Left Brace 114"/>
          <p:cNvSpPr>
            <a:spLocks/>
          </p:cNvSpPr>
          <p:nvPr/>
        </p:nvSpPr>
        <p:spPr>
          <a:xfrm rot="16200000">
            <a:off x="3884191" y="4268750"/>
            <a:ext cx="328675" cy="333273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973777" y="1206940"/>
            <a:ext cx="1775470" cy="2735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>
            <a:spLocks/>
          </p:cNvSpPr>
          <p:nvPr/>
        </p:nvSpPr>
        <p:spPr>
          <a:xfrm>
            <a:off x="1891804" y="898119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uFillTx/>
              </a:rPr>
              <a:t>HW</a:t>
            </a:r>
            <a:br>
              <a:rPr lang="en-US" smtClean="0">
                <a:uFillTx/>
              </a:rPr>
            </a:br>
            <a:r>
              <a:rPr lang="en-US" smtClean="0">
                <a:uFillTx/>
              </a:rPr>
              <a:t>1</a:t>
            </a:r>
            <a:endParaRPr lang="en-US" dirty="0">
              <a:uFillTx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2828925" y="1210529"/>
            <a:ext cx="255270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TextBox 119"/>
          <p:cNvSpPr txBox="1">
            <a:spLocks/>
          </p:cNvSpPr>
          <p:nvPr/>
        </p:nvSpPr>
        <p:spPr>
          <a:xfrm>
            <a:off x="3770874" y="868775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HW</a:t>
            </a:r>
            <a:br>
              <a:rPr lang="en-US" dirty="0" smtClean="0">
                <a:uFillTx/>
              </a:rPr>
            </a:br>
            <a:r>
              <a:rPr lang="en-US" dirty="0" smtClean="0">
                <a:uFillTx/>
              </a:rPr>
              <a:t>2</a:t>
            </a:r>
            <a:endParaRPr lang="en-US" dirty="0">
              <a:uFillTx/>
            </a:endParaRPr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6579988" y="1206940"/>
            <a:ext cx="255270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/>
          <p:cNvSpPr txBox="1">
            <a:spLocks/>
          </p:cNvSpPr>
          <p:nvPr/>
        </p:nvSpPr>
        <p:spPr>
          <a:xfrm>
            <a:off x="7521937" y="865186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HW</a:t>
            </a:r>
            <a:br>
              <a:rPr lang="en-US" dirty="0" smtClean="0">
                <a:uFillTx/>
              </a:rPr>
            </a:br>
            <a:r>
              <a:rPr lang="en-US" dirty="0" smtClean="0">
                <a:uFillTx/>
              </a:rPr>
              <a:t>3</a:t>
            </a:r>
            <a:endParaRPr lang="en-US" dirty="0">
              <a:uFillTx/>
            </a:endParaRPr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10302732" y="1206940"/>
            <a:ext cx="255270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/>
          <p:cNvSpPr txBox="1">
            <a:spLocks/>
          </p:cNvSpPr>
          <p:nvPr/>
        </p:nvSpPr>
        <p:spPr>
          <a:xfrm>
            <a:off x="11304056" y="877061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HW</a:t>
            </a:r>
            <a:r>
              <a:rPr lang="en-US" smtClean="0">
                <a:uFillTx/>
              </a:rPr>
              <a:t/>
            </a:r>
            <a:br>
              <a:rPr lang="en-US" smtClean="0">
                <a:uFillTx/>
              </a:rPr>
            </a:br>
            <a:r>
              <a:rPr lang="en-US" smtClean="0">
                <a:uFillTx/>
              </a:rPr>
              <a:t>4</a:t>
            </a:r>
            <a:endParaRPr lang="en-US" dirty="0">
              <a:uFillTx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-937940" y="3378685"/>
            <a:ext cx="255270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>
            <a:spLocks/>
          </p:cNvSpPr>
          <p:nvPr/>
        </p:nvSpPr>
        <p:spPr>
          <a:xfrm>
            <a:off x="4009" y="3048806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HW</a:t>
            </a:r>
            <a:r>
              <a:rPr lang="en-US" smtClean="0">
                <a:uFillTx/>
              </a:rPr>
              <a:t/>
            </a:r>
            <a:br>
              <a:rPr lang="en-US" smtClean="0">
                <a:uFillTx/>
              </a:rPr>
            </a:br>
            <a:r>
              <a:rPr lang="en-US" smtClean="0">
                <a:uFillTx/>
              </a:rPr>
              <a:t>4</a:t>
            </a:r>
            <a:endParaRPr lang="en-US" dirty="0">
              <a:uFillTx/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4664119" y="3377604"/>
            <a:ext cx="255270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>
            <a:spLocks/>
          </p:cNvSpPr>
          <p:nvPr/>
        </p:nvSpPr>
        <p:spPr>
          <a:xfrm>
            <a:off x="5641693" y="3047725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HW</a:t>
            </a:r>
            <a:br>
              <a:rPr lang="en-US" dirty="0" smtClean="0">
                <a:uFillTx/>
              </a:rPr>
            </a:br>
            <a:r>
              <a:rPr lang="en-US" dirty="0" smtClean="0">
                <a:uFillTx/>
              </a:rPr>
              <a:t>5</a:t>
            </a:r>
            <a:endParaRPr lang="en-US" dirty="0">
              <a:uFillTx/>
            </a:endParaRPr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0280252" y="3374581"/>
            <a:ext cx="255270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TextBox 133"/>
          <p:cNvSpPr txBox="1">
            <a:spLocks/>
          </p:cNvSpPr>
          <p:nvPr/>
        </p:nvSpPr>
        <p:spPr>
          <a:xfrm>
            <a:off x="11329076" y="3044702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HW</a:t>
            </a:r>
            <a:br>
              <a:rPr lang="en-US" dirty="0" smtClean="0">
                <a:uFillTx/>
              </a:rPr>
            </a:br>
            <a:r>
              <a:rPr lang="en-US" dirty="0" smtClean="0">
                <a:uFillTx/>
              </a:rPr>
              <a:t>6</a:t>
            </a:r>
            <a:endParaRPr lang="en-US" dirty="0">
              <a:uFillTx/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-931977" y="5561138"/>
            <a:ext cx="255270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6" name="TextBox 135"/>
          <p:cNvSpPr txBox="1">
            <a:spLocks/>
          </p:cNvSpPr>
          <p:nvPr/>
        </p:nvSpPr>
        <p:spPr>
          <a:xfrm>
            <a:off x="-1903" y="5231259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HW</a:t>
            </a:r>
            <a:r>
              <a:rPr lang="en-US" smtClean="0">
                <a:uFillTx/>
              </a:rPr>
              <a:t/>
            </a:r>
            <a:br>
              <a:rPr lang="en-US" smtClean="0">
                <a:uFillTx/>
              </a:rPr>
            </a:br>
            <a:r>
              <a:rPr lang="en-US" smtClean="0">
                <a:uFillTx/>
              </a:rPr>
              <a:t>6</a:t>
            </a:r>
            <a:endParaRPr lang="en-US" dirty="0">
              <a:uFillTx/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2785101" y="5550505"/>
            <a:ext cx="2552700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TextBox 137"/>
          <p:cNvSpPr txBox="1">
            <a:spLocks/>
          </p:cNvSpPr>
          <p:nvPr/>
        </p:nvSpPr>
        <p:spPr>
          <a:xfrm>
            <a:off x="3774550" y="5220626"/>
            <a:ext cx="56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uFillTx/>
              </a:rPr>
              <a:t>HW</a:t>
            </a:r>
            <a:r>
              <a:rPr lang="en-US" smtClean="0">
                <a:uFillTx/>
              </a:rPr>
              <a:t/>
            </a:r>
            <a:br>
              <a:rPr lang="en-US" smtClean="0">
                <a:uFillTx/>
              </a:rPr>
            </a:br>
            <a:r>
              <a:rPr lang="en-US" smtClean="0">
                <a:uFillTx/>
              </a:rPr>
              <a:t>6</a:t>
            </a:r>
            <a:endParaRPr lang="en-US" dirty="0">
              <a:uFillTx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09884" y="6281542"/>
            <a:ext cx="557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</a:t>
            </a:r>
            <a:r>
              <a:rPr lang="en-US" sz="2400">
                <a:hlinkClick r:id="rId3"/>
              </a:rPr>
              <a:t>://</a:t>
            </a:r>
            <a:r>
              <a:rPr lang="en-US" sz="2400" smtClean="0">
                <a:hlinkClick r:id="rId3"/>
              </a:rPr>
              <a:t>www.ds100.org/sp17/syllabus</a:t>
            </a:r>
            <a:endParaRPr lang="en-US" sz="2400" dirty="0" smtClean="0"/>
          </a:p>
        </p:txBody>
      </p:sp>
      <p:sp>
        <p:nvSpPr>
          <p:cNvPr id="116" name="Rectangle 115"/>
          <p:cNvSpPr>
            <a:spLocks/>
          </p:cNvSpPr>
          <p:nvPr/>
        </p:nvSpPr>
        <p:spPr>
          <a:xfrm>
            <a:off x="7856338" y="5231977"/>
            <a:ext cx="709245" cy="562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790152" y="4729776"/>
            <a:ext cx="2816284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6000" b="1" smtClean="0">
                <a:latin typeface="Museo 700" charset="0"/>
                <a:ea typeface="Museo 700" charset="0"/>
                <a:cs typeface="Museo 700" charset="0"/>
              </a:rPr>
              <a:t>DS-100</a:t>
            </a:r>
            <a:endParaRPr lang="en-US" sz="6000" b="1" dirty="0">
              <a:latin typeface="Museo 700" charset="0"/>
              <a:ea typeface="Museo 700" charset="0"/>
              <a:cs typeface="Museo 7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72" y="261681"/>
            <a:ext cx="10801350" cy="1325563"/>
          </a:xfrm>
        </p:spPr>
        <p:txBody>
          <a:bodyPr/>
          <a:lstStyle/>
          <a:p>
            <a:r>
              <a:rPr lang="en-US" dirty="0" smtClean="0"/>
              <a:t>The Data Science </a:t>
            </a:r>
            <a:br>
              <a:rPr lang="en-US" dirty="0" smtClean="0"/>
            </a:br>
            <a:r>
              <a:rPr lang="en-US" dirty="0" smtClean="0"/>
              <a:t>Major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972" y="1587244"/>
            <a:ext cx="332975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are working </a:t>
            </a:r>
            <a:r>
              <a:rPr lang="en-US" sz="2400" smtClean="0"/>
              <a:t>on it!</a:t>
            </a:r>
            <a:endParaRPr lang="en-US" sz="2400"/>
          </a:p>
        </p:txBody>
      </p:sp>
      <p:grpSp>
        <p:nvGrpSpPr>
          <p:cNvPr id="31" name="Group 30"/>
          <p:cNvGrpSpPr/>
          <p:nvPr/>
        </p:nvGrpSpPr>
        <p:grpSpPr>
          <a:xfrm>
            <a:off x="2286970" y="1505844"/>
            <a:ext cx="8860352" cy="5017041"/>
            <a:chOff x="676090" y="3046991"/>
            <a:chExt cx="10684938" cy="6138496"/>
          </a:xfrm>
          <a:scene3d>
            <a:camera prst="perspectiveContrastingLeftFacing">
              <a:rot lat="21033946" lon="2361462" rev="62481"/>
            </a:camera>
            <a:lightRig rig="twoPt" dir="t"/>
          </a:scene3d>
        </p:grpSpPr>
        <p:sp>
          <p:nvSpPr>
            <p:cNvPr id="15" name="Rectangle 14"/>
            <p:cNvSpPr/>
            <p:nvPr/>
          </p:nvSpPr>
          <p:spPr>
            <a:xfrm>
              <a:off x="6737680" y="6184570"/>
              <a:ext cx="2580964" cy="300091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College</a:t>
              </a:r>
            </a:p>
            <a:p>
              <a:pPr algn="ctr"/>
              <a:r>
                <a:rPr lang="en-US" sz="2000" dirty="0" smtClean="0"/>
                <a:t>Requirements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6093" y="8271087"/>
              <a:ext cx="5899354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Foundations of Data Science </a:t>
              </a:r>
              <a:br>
                <a:rPr lang="en-US" sz="2000" dirty="0" smtClean="0"/>
              </a:br>
              <a:r>
                <a:rPr lang="en-US" sz="2000" dirty="0" smtClean="0"/>
                <a:t>(Data 8)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6093" y="7226989"/>
              <a:ext cx="2670416" cy="914400"/>
            </a:xfrm>
            <a:prstGeom prst="rect">
              <a:avLst/>
            </a:prstGeom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Mathematics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80879" y="3046994"/>
              <a:ext cx="1880149" cy="613849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Electives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6093" y="6184572"/>
              <a:ext cx="2670416" cy="914400"/>
            </a:xfrm>
            <a:prstGeom prst="rect">
              <a:avLst/>
            </a:prstGeom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Mathematics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08739" y="7226989"/>
              <a:ext cx="3066706" cy="914400"/>
            </a:xfrm>
            <a:prstGeom prst="rect">
              <a:avLst/>
            </a:prstGeom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Computing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8739" y="6182893"/>
              <a:ext cx="3066706" cy="914400"/>
            </a:xfrm>
            <a:prstGeom prst="rect">
              <a:avLst/>
            </a:prstGeom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Computing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6090" y="5138025"/>
              <a:ext cx="8642554" cy="914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Principles and Techniques of Data Science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6093" y="3046994"/>
              <a:ext cx="2670415" cy="1960949"/>
            </a:xfrm>
            <a:prstGeom prst="rect">
              <a:avLst/>
            </a:prstGeom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Advanced Computing &amp;</a:t>
              </a:r>
              <a:br>
                <a:rPr lang="en-US" sz="2000" dirty="0" smtClean="0"/>
              </a:br>
              <a:r>
                <a:rPr lang="en-US" sz="2000" dirty="0" smtClean="0"/>
                <a:t>Statistics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08738" y="4093537"/>
              <a:ext cx="3066706" cy="914398"/>
            </a:xfrm>
            <a:prstGeom prst="rect">
              <a:avLst/>
            </a:prstGeom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Probability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08737" y="3046991"/>
              <a:ext cx="3066706" cy="914398"/>
            </a:xfrm>
            <a:prstGeom prst="rect">
              <a:avLst/>
            </a:prstGeom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Machine Learning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37675" y="4093535"/>
              <a:ext cx="2580965" cy="91233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External Concentration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37676" y="3046991"/>
              <a:ext cx="2580965" cy="91233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sp3d extrusionH="1270000" contourW="12700" prstMaterial="matte">
              <a:extrusionClr>
                <a:schemeClr val="bg1">
                  <a:lumMod val="50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Social Context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45972" y="2270399"/>
            <a:ext cx="316800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Goals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Interdisciplinary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Personalized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Technically deep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Contextualized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Pragmatic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0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161" y="769927"/>
            <a:ext cx="5321006" cy="156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78722" y="1688736"/>
            <a:ext cx="618744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Recent</a:t>
            </a:r>
            <a:br>
              <a:rPr lang="en-US" dirty="0" smtClean="0"/>
            </a:br>
            <a:r>
              <a:rPr lang="en-US" dirty="0" smtClean="0"/>
              <a:t>Developments in </a:t>
            </a:r>
            <a:br>
              <a:rPr lang="en-US" dirty="0" smtClean="0"/>
            </a:b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Science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 Berkeley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33728" y="4922752"/>
            <a:ext cx="9144000" cy="1513344"/>
          </a:xfrm>
        </p:spPr>
        <p:txBody>
          <a:bodyPr/>
          <a:lstStyle/>
          <a:p>
            <a:r>
              <a:rPr lang="en-US" sz="3200" dirty="0" smtClean="0"/>
              <a:t>Joseph E. Gonzalez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Asst. Professor in EECS</a:t>
            </a:r>
          </a:p>
          <a:p>
            <a:r>
              <a:rPr lang="en-US" dirty="0" smtClean="0">
                <a:hlinkClick r:id="rId3"/>
              </a:rPr>
              <a:t>jegonzal@berkeley.edu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880876" y="932688"/>
            <a:ext cx="0" cy="31354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84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38929" y="3454935"/>
            <a:ext cx="410881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Principles and Techniques </a:t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of Data Science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0490" y="5859450"/>
            <a:ext cx="304121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chemeClr val="accent5"/>
                </a:solidFill>
              </a:rPr>
              <a:t>ds100.org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4042" y="2250618"/>
            <a:ext cx="4347922" cy="15542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500" b="1" dirty="0" smtClean="0">
                <a:latin typeface="Museo 700" charset="0"/>
                <a:ea typeface="Museo 700" charset="0"/>
                <a:cs typeface="Museo 700" charset="0"/>
              </a:rPr>
              <a:t>DS-100</a:t>
            </a:r>
            <a:endParaRPr lang="en-US" sz="9500" b="1" dirty="0">
              <a:latin typeface="Museo 700" charset="0"/>
              <a:ea typeface="Museo 700" charset="0"/>
              <a:cs typeface="Museo 70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6288" y="2553559"/>
            <a:ext cx="10599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</a:rPr>
              <a:t>&amp; </a:t>
            </a:r>
            <a:endParaRPr lang="en-US" dirty="0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9170280" y="7133334"/>
            <a:ext cx="199975" cy="158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1001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38929" y="3454935"/>
            <a:ext cx="410881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Principles and Techniques </a:t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of Data Science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042" y="2250618"/>
            <a:ext cx="4347922" cy="15542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500" b="1" dirty="0" smtClean="0">
                <a:latin typeface="Museo 700" charset="0"/>
                <a:ea typeface="Museo 700" charset="0"/>
                <a:cs typeface="Museo 700" charset="0"/>
              </a:rPr>
              <a:t>DS-100</a:t>
            </a:r>
            <a:endParaRPr lang="en-US" sz="9500" b="1" dirty="0">
              <a:latin typeface="Museo 700" charset="0"/>
              <a:ea typeface="Museo 700" charset="0"/>
              <a:cs typeface="Museo 70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6288" y="2553559"/>
            <a:ext cx="10599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</a:rPr>
              <a:t>&amp;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78722" y="1688736"/>
            <a:ext cx="618744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Recent</a:t>
            </a:r>
            <a:br>
              <a:rPr lang="en-US" dirty="0" smtClean="0"/>
            </a:br>
            <a:r>
              <a:rPr lang="en-US" dirty="0" smtClean="0"/>
              <a:t>Developments in </a:t>
            </a:r>
            <a:br>
              <a:rPr lang="en-US" dirty="0" smtClean="0"/>
            </a:b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Science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 Berkeley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33728" y="4922752"/>
            <a:ext cx="9144000" cy="1513344"/>
          </a:xfrm>
        </p:spPr>
        <p:txBody>
          <a:bodyPr/>
          <a:lstStyle/>
          <a:p>
            <a:r>
              <a:rPr lang="en-US" sz="3200" dirty="0" smtClean="0"/>
              <a:t>Joseph E. Gonzalez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Asst. Professor in EECS</a:t>
            </a:r>
          </a:p>
          <a:p>
            <a:r>
              <a:rPr lang="en-US" dirty="0" smtClean="0">
                <a:hlinkClick r:id="rId2"/>
              </a:rPr>
              <a:t>jegonzal@berkeley.edu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880876" y="932688"/>
            <a:ext cx="0" cy="31354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49018" y="5816051"/>
            <a:ext cx="6046848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chemeClr val="accent5"/>
                </a:solidFill>
              </a:rPr>
              <a:t>rise.cs.berkeley.edu</a:t>
            </a:r>
            <a:endParaRPr lang="en-US" sz="4800" dirty="0" smtClean="0">
              <a:solidFill>
                <a:schemeClr val="accent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160" y="769926"/>
            <a:ext cx="7871921" cy="2318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86601" y="3564483"/>
            <a:ext cx="6146234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8000" smtClean="0"/>
              <a:t>Research </a:t>
            </a:r>
            <a:r>
              <a:rPr lang="mr-IN" sz="8000" dirty="0" smtClean="0"/>
              <a:t>…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1995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1" y="517615"/>
            <a:ext cx="11360799" cy="763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Berkeley’s lab tradition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1" y="2100525"/>
            <a:ext cx="11099067" cy="4470092"/>
          </a:xfrm>
        </p:spPr>
        <p:txBody>
          <a:bodyPr>
            <a:normAutofit/>
          </a:bodyPr>
          <a:lstStyle/>
          <a:p>
            <a:pPr marL="609585" indent="-609585">
              <a:buFont typeface="Arial" charset="0"/>
              <a:buChar char="•"/>
            </a:pPr>
            <a:endParaRPr lang="en-US" dirty="0" smtClean="0"/>
          </a:p>
          <a:p>
            <a:pPr marL="609585" indent="-609585">
              <a:buFont typeface="Arial" charset="0"/>
              <a:buChar char="•"/>
            </a:pPr>
            <a:endParaRPr lang="en-US" dirty="0"/>
          </a:p>
          <a:p>
            <a:pPr marL="609585" indent="-609585">
              <a:buFont typeface="Arial" charset="0"/>
              <a:buChar char="•"/>
            </a:pPr>
            <a:endParaRPr lang="en-US" dirty="0" smtClean="0"/>
          </a:p>
          <a:p>
            <a:pPr marL="609585" indent="-609585">
              <a:buFont typeface="Arial" charset="0"/>
              <a:buChar char="•"/>
            </a:pPr>
            <a:endParaRPr lang="en-US" dirty="0"/>
          </a:p>
          <a:p>
            <a:pPr marL="609585" indent="-609585">
              <a:buFont typeface="Arial" charset="0"/>
              <a:buChar char="•"/>
            </a:pPr>
            <a:endParaRPr lang="en-US" dirty="0" smtClean="0"/>
          </a:p>
          <a:p>
            <a:pPr marL="609585" indent="-609585">
              <a:buFont typeface="Arial" charset="0"/>
              <a:buChar char="•"/>
            </a:pPr>
            <a:r>
              <a:rPr lang="en-US" dirty="0" smtClean="0"/>
              <a:t>5-6 Projects addressing big problem </a:t>
            </a:r>
          </a:p>
          <a:p>
            <a:endParaRPr lang="en-US" dirty="0" smtClean="0"/>
          </a:p>
          <a:p>
            <a:pPr marL="609585" indent="-609585">
              <a:buFont typeface="Arial" charset="0"/>
              <a:buChar char="•"/>
            </a:pPr>
            <a:r>
              <a:rPr lang="en-US" dirty="0" smtClean="0"/>
              <a:t>Bringing faculty from different areas (in CS)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627" y="1359798"/>
            <a:ext cx="3868020" cy="1470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7" y="1446906"/>
            <a:ext cx="3626583" cy="1202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102" y="2587521"/>
            <a:ext cx="3891935" cy="172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4324" y="2720883"/>
            <a:ext cx="4338917" cy="14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1" y="517615"/>
            <a:ext cx="11360799" cy="763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Berkeley’s lab tradition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1" y="2100525"/>
            <a:ext cx="11099067" cy="4674912"/>
          </a:xfrm>
        </p:spPr>
        <p:txBody>
          <a:bodyPr>
            <a:normAutofit lnSpcReduction="10000"/>
          </a:bodyPr>
          <a:lstStyle/>
          <a:p>
            <a:pPr marL="609585" indent="-609585">
              <a:buFont typeface="Arial" charset="0"/>
              <a:buChar char="•"/>
            </a:pPr>
            <a:endParaRPr lang="en-US" dirty="0" smtClean="0"/>
          </a:p>
          <a:p>
            <a:pPr marL="609585" indent="-609585">
              <a:buFont typeface="Arial" charset="0"/>
              <a:buChar char="•"/>
            </a:pPr>
            <a:endParaRPr lang="en-US" dirty="0"/>
          </a:p>
          <a:p>
            <a:pPr marL="609585" indent="-609585">
              <a:buFont typeface="Arial" charset="0"/>
              <a:buChar char="•"/>
            </a:pPr>
            <a:endParaRPr lang="en-US" dirty="0" smtClean="0"/>
          </a:p>
          <a:p>
            <a:pPr marL="609585" indent="-609585">
              <a:buFont typeface="Arial" charset="0"/>
              <a:buChar char="•"/>
            </a:pPr>
            <a:endParaRPr lang="en-US" dirty="0"/>
          </a:p>
          <a:p>
            <a:pPr marL="609585" indent="-609585">
              <a:buFont typeface="Arial" charset="0"/>
              <a:buChar char="•"/>
            </a:pPr>
            <a:endParaRPr lang="en-US" dirty="0" smtClean="0"/>
          </a:p>
          <a:p>
            <a:pPr marL="609585" indent="-609585">
              <a:buFont typeface="Arial" charset="0"/>
              <a:buChar char="•"/>
            </a:pPr>
            <a:r>
              <a:rPr lang="en-US" dirty="0" smtClean="0"/>
              <a:t>Working for 5-6 years on a new major problem</a:t>
            </a:r>
          </a:p>
          <a:p>
            <a:endParaRPr lang="en-US" dirty="0" smtClean="0"/>
          </a:p>
          <a:p>
            <a:pPr marL="609585" indent="-609585">
              <a:buFont typeface="Arial" charset="0"/>
              <a:buChar char="•"/>
            </a:pPr>
            <a:r>
              <a:rPr lang="en-US" dirty="0" smtClean="0"/>
              <a:t>Bringing faculty from different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627" y="1359798"/>
            <a:ext cx="3868020" cy="1470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7" y="1446906"/>
            <a:ext cx="3626583" cy="1202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102" y="2587521"/>
            <a:ext cx="3891935" cy="17224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84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4324" y="2720883"/>
            <a:ext cx="4338917" cy="14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8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2" y="110529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51" y="3165492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1615176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9" y="1632701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913" y="3833573"/>
            <a:ext cx="7430911" cy="24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5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2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51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9" y="1006541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62" y="2911429"/>
            <a:ext cx="7430911" cy="24930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45391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246" y="5536721"/>
            <a:ext cx="1477815" cy="9895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364" y="5833055"/>
            <a:ext cx="2202211" cy="46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34" y="5492306"/>
            <a:ext cx="1708151" cy="100808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4880" y="5610289"/>
            <a:ext cx="2082753" cy="96517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259" y="5743532"/>
            <a:ext cx="2080591" cy="7097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84" y="5557955"/>
            <a:ext cx="1512957" cy="8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2400" y="4555067"/>
            <a:ext cx="9618133" cy="1524000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From </a:t>
            </a:r>
            <a:r>
              <a:rPr lang="en-US" sz="4267" dirty="0">
                <a:solidFill>
                  <a:srgbClr val="3366FF"/>
                </a:solidFill>
                <a:latin typeface="Helvetica Neue" charset="0"/>
                <a:ea typeface="Helvetica Neue" charset="0"/>
                <a:cs typeface="Helvetica Neue" charset="0"/>
              </a:rPr>
              <a:t>batch data</a:t>
            </a:r>
            <a:r>
              <a:rPr lang="en-US" sz="4267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 to </a:t>
            </a:r>
            <a:r>
              <a:rPr lang="en-US" sz="4267" dirty="0">
                <a:solidFill>
                  <a:srgbClr val="3366FF"/>
                </a:solidFill>
                <a:latin typeface="Helvetica Neue" charset="0"/>
                <a:ea typeface="Helvetica Neue" charset="0"/>
                <a:cs typeface="Helvetica Neue" charset="0"/>
              </a:rPr>
              <a:t>advanced 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81563" y="3775365"/>
            <a:ext cx="249619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AMP </a:t>
            </a:r>
            <a:r>
              <a:rPr lang="en-US" sz="4267" dirty="0">
                <a:solidFill>
                  <a:prstClr val="black">
                    <a:lumMod val="65000"/>
                    <a:lumOff val="3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pPr/>
              <a:t>18</a:t>
            </a:fld>
            <a:endParaRPr lang="en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39334" y="1049099"/>
            <a:ext cx="9618133" cy="2693168"/>
            <a:chOff x="1079500" y="2895024"/>
            <a:chExt cx="7213600" cy="2019876"/>
          </a:xfrm>
        </p:grpSpPr>
        <p:sp>
          <p:nvSpPr>
            <p:cNvPr id="11" name="Rounded Rectangle 10"/>
            <p:cNvSpPr/>
            <p:nvPr/>
          </p:nvSpPr>
          <p:spPr>
            <a:xfrm>
              <a:off x="1079500" y="3479800"/>
              <a:ext cx="7213600" cy="7874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2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 Neue" charset="0"/>
                  <a:ea typeface="Helvetica Neue" charset="0"/>
                  <a:cs typeface="Helvetica Neue" charset="0"/>
                </a:rPr>
                <a:t>From </a:t>
              </a:r>
              <a:r>
                <a:rPr lang="en-US" sz="4267" dirty="0">
                  <a:solidFill>
                    <a:srgbClr val="FF66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live data</a:t>
              </a:r>
              <a:r>
                <a:rPr lang="en-US" sz="42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 Neue" charset="0"/>
                  <a:ea typeface="Helvetica Neue" charset="0"/>
                  <a:cs typeface="Helvetica Neue" charset="0"/>
                </a:rPr>
                <a:t> to </a:t>
              </a:r>
              <a:r>
                <a:rPr lang="en-US" sz="4267" dirty="0">
                  <a:solidFill>
                    <a:srgbClr val="FF66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real-time decisions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7052" y="2895024"/>
              <a:ext cx="1893788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267" b="1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RISE</a:t>
              </a:r>
              <a:r>
                <a:rPr lang="en-US" sz="4267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 Lab</a:t>
              </a:r>
            </a:p>
          </p:txBody>
        </p:sp>
        <p:sp>
          <p:nvSpPr>
            <p:cNvPr id="13" name="Down Arrow 12"/>
            <p:cNvSpPr/>
            <p:nvPr/>
          </p:nvSpPr>
          <p:spPr>
            <a:xfrm rot="10800000">
              <a:off x="4470400" y="4368800"/>
              <a:ext cx="406400" cy="546100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13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5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6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7" y="2539362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2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90278" y="1572965"/>
            <a:ext cx="1762021" cy="3498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2133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2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33728" y="4922752"/>
            <a:ext cx="9144000" cy="1513344"/>
          </a:xfrm>
        </p:spPr>
        <p:txBody>
          <a:bodyPr/>
          <a:lstStyle/>
          <a:p>
            <a:r>
              <a:rPr lang="en-US" sz="3200" dirty="0" smtClean="0"/>
              <a:t>Joseph E. Gonzalez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Asst. Professor in EECS</a:t>
            </a:r>
          </a:p>
          <a:p>
            <a:r>
              <a:rPr lang="en-US" dirty="0" smtClean="0">
                <a:hlinkClick r:id="rId2"/>
              </a:rPr>
              <a:t>jegonzal@berkeley.edu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20349" y="3308089"/>
            <a:ext cx="3041217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chemeClr val="accent5"/>
                </a:solidFill>
              </a:rPr>
              <a:t>ds100.org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20349" y="622846"/>
            <a:ext cx="5225661" cy="186204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latin typeface="Museo 700" charset="0"/>
                <a:ea typeface="Museo 700" charset="0"/>
                <a:cs typeface="Museo 700" charset="0"/>
              </a:rPr>
              <a:t>DS-100</a:t>
            </a:r>
            <a:endParaRPr lang="en-US" sz="11500" b="1" dirty="0">
              <a:latin typeface="Museo 700" charset="0"/>
              <a:ea typeface="Museo 700" charset="0"/>
              <a:cs typeface="Museo 7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5662" y="2172660"/>
            <a:ext cx="5415265" cy="107721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Principles and Techniques </a:t>
            </a:r>
            <a:b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of Data Science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37775" y="1597042"/>
            <a:ext cx="618744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Recent</a:t>
            </a:r>
            <a:br>
              <a:rPr lang="en-US" dirty="0" smtClean="0"/>
            </a:br>
            <a:r>
              <a:rPr lang="en-US" dirty="0" smtClean="0"/>
              <a:t>Developments in </a:t>
            </a:r>
            <a:br>
              <a:rPr lang="en-US" dirty="0" smtClean="0"/>
            </a:b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Science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 Berkeley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98587" y="976230"/>
            <a:ext cx="0" cy="31354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18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5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6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7" y="2539362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2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8223" y="1866751"/>
            <a:ext cx="2560855" cy="33798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7886856" y="2596805"/>
            <a:ext cx="3487275" cy="184984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8157776" y="7318525"/>
            <a:ext cx="3937139" cy="2936224"/>
            <a:chOff x="4236247" y="4306975"/>
            <a:chExt cx="2952854" cy="220216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6" name="TextBox 55"/>
          <p:cNvSpPr txBox="1"/>
          <p:nvPr/>
        </p:nvSpPr>
        <p:spPr>
          <a:xfrm>
            <a:off x="7886856" y="7927397"/>
            <a:ext cx="4577989" cy="1929205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82779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5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6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7" y="2539362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2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908" y="288583"/>
            <a:ext cx="1839056" cy="24271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6952556" y="485662"/>
            <a:ext cx="3487275" cy="184984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563197" y="2966659"/>
            <a:ext cx="3937139" cy="2936224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7176331" y="3515939"/>
            <a:ext cx="4912875" cy="2386944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9677" y="7083319"/>
            <a:ext cx="3176612" cy="301404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52557" y="8184661"/>
            <a:ext cx="4852215" cy="144944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30810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5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6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7" y="2539362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2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101" y="190024"/>
            <a:ext cx="1839056" cy="24271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5838749" y="387104"/>
            <a:ext cx="3487275" cy="184984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175298" y="190024"/>
            <a:ext cx="3031333" cy="2260696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8944708" y="537073"/>
            <a:ext cx="3261923" cy="1711416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6379" y="3054861"/>
            <a:ext cx="3176612" cy="301404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109259" y="4156203"/>
            <a:ext cx="4852215" cy="144944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28597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5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6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7" y="2539362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2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2278" y="1434214"/>
            <a:ext cx="1460991" cy="138622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96313" y="177645"/>
            <a:ext cx="4852215" cy="144944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4197" y="4417017"/>
            <a:ext cx="1393777" cy="124797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5897" y="3114144"/>
            <a:ext cx="1792056" cy="127250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8909" y="1227000"/>
            <a:ext cx="1806987" cy="1626592"/>
          </a:xfrm>
          <a:prstGeom prst="rect">
            <a:avLst/>
          </a:prstGeom>
        </p:spPr>
      </p:pic>
      <p:pic>
        <p:nvPicPr>
          <p:cNvPr id="52" name="Shape 16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540" y="5548026"/>
            <a:ext cx="1063035" cy="101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97" y="1600488"/>
            <a:ext cx="1486089" cy="11152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1720" y="5906681"/>
            <a:ext cx="750768" cy="795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8854" y="4920958"/>
            <a:ext cx="1089133" cy="1866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943" y="5398936"/>
            <a:ext cx="1133280" cy="113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182" y="4612025"/>
            <a:ext cx="1380237" cy="988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5589" y="2826597"/>
            <a:ext cx="2773423" cy="131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9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 Neue Light" charset="0"/>
                <a:ea typeface="Helvetica Neue Light" charset="0"/>
                <a:cs typeface="Helvetica Neue Light" charset="0"/>
              </a:rPr>
              <a:t>why is                        challenging?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9007" y="1368047"/>
            <a:ext cx="10972800" cy="8389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Need to render </a:t>
            </a:r>
            <a:r>
              <a:rPr lang="en-US" sz="3600" b="1" dirty="0">
                <a:solidFill>
                  <a:schemeClr val="accent5"/>
                </a:solidFill>
              </a:rPr>
              <a:t>low latency </a:t>
            </a:r>
            <a:r>
              <a:rPr lang="en-US" sz="3200" dirty="0"/>
              <a:t>(&lt; 10ms) predictions for </a:t>
            </a:r>
            <a:r>
              <a:rPr lang="en-US" sz="3200" b="1" dirty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48" y="5650915"/>
            <a:ext cx="86248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spcBef>
                <a:spcPct val="20000"/>
              </a:spcBef>
              <a:buClr>
                <a:srgbClr val="5D5555"/>
              </a:buClr>
            </a:pP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4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36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4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36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91087" y="2111155"/>
            <a:ext cx="2660217" cy="340464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575191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4267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 sz="240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4686745" y="2111156"/>
            <a:ext cx="3566223" cy="3086941"/>
            <a:chOff x="3515058" y="1583366"/>
            <a:chExt cx="2674667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65814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4267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15058" y="2358489"/>
              <a:ext cx="922542" cy="1488178"/>
              <a:chOff x="3493341" y="2206610"/>
              <a:chExt cx="922542" cy="1488178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92036" y="2407915"/>
                <a:ext cx="779685" cy="377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/>
                <a:r>
                  <a:rPr lang="en-US" sz="2667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8706052" y="2111156"/>
            <a:ext cx="2800767" cy="2801245"/>
            <a:chOff x="6529537" y="1583366"/>
            <a:chExt cx="2100575" cy="2100933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4791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4267" b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00575" cy="1300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667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pPr defTabSz="914377"/>
              <a:r>
                <a:rPr lang="en-US" sz="2667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667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 err="1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667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667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2508183" y="107101"/>
            <a:ext cx="4326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72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42998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05" y="2377307"/>
            <a:ext cx="3546391" cy="1994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u="sng" dirty="0"/>
              <a:t>Robust</a:t>
            </a:r>
            <a:r>
              <a:rPr lang="en-US" sz="4800" dirty="0"/>
              <a:t>                            is critical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246" y="3947883"/>
            <a:ext cx="4109279" cy="22533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000" y="4519688"/>
            <a:ext cx="2916379" cy="2137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70926" y="1705928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800" i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Parking</a:t>
            </a:r>
            <a:r>
              <a:rPr lang="en-US" sz="28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2211" y="2377309"/>
            <a:ext cx="3328060" cy="19254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642" y="4224562"/>
            <a:ext cx="3416583" cy="197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548074" y="1705928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800" i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Driving</a:t>
            </a:r>
            <a:r>
              <a:rPr lang="en-US" sz="28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461" y="2377307"/>
            <a:ext cx="3770827" cy="21210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521" y="3973990"/>
            <a:ext cx="3531275" cy="19464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0852" y="4756803"/>
            <a:ext cx="3747429" cy="18870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9255507" y="1705928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Chat AIs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9888" y="234678"/>
            <a:ext cx="4326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7200" b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97411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5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6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4" y="2371960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70"/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2" y="2083271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7" y="2966995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7" y="2539362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2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804082" y="410913"/>
            <a:ext cx="263700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9802" y="4638327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36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39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70852" y="1907241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4" y="2371960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70"/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506849" y="1889504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7" y="2966995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15723" y="1690716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2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804082" y="410913"/>
            <a:ext cx="263700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29738" y="5098898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36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456462" y="3674830"/>
            <a:ext cx="6689332" cy="169277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pPr defTabSz="914377"/>
            <a:r>
              <a:rPr lang="is-IS" sz="36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Often re-run training </a:t>
            </a:r>
          </a:p>
          <a:p>
            <a:pPr defTabSz="914377"/>
            <a:r>
              <a:rPr lang="is-IS" sz="36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Another area of focus in RISE</a:t>
            </a:r>
            <a:endParaRPr lang="en-US" sz="3200" b="1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01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67" y="366421"/>
            <a:ext cx="11629389" cy="1325563"/>
          </a:xfrm>
        </p:spPr>
        <p:txBody>
          <a:bodyPr/>
          <a:lstStyle/>
          <a:p>
            <a:r>
              <a:rPr lang="en-US" dirty="0" smtClean="0"/>
              <a:t>Why is                                       challenging?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97354" y="520113"/>
            <a:ext cx="59907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Closing the Loop </a:t>
            </a:r>
            <a:endParaRPr lang="en-US" sz="2000"/>
          </a:p>
        </p:txBody>
      </p:sp>
      <p:grpSp>
        <p:nvGrpSpPr>
          <p:cNvPr id="25" name="Group 24"/>
          <p:cNvGrpSpPr/>
          <p:nvPr/>
        </p:nvGrpSpPr>
        <p:grpSpPr>
          <a:xfrm>
            <a:off x="4389581" y="2316008"/>
            <a:ext cx="3414717" cy="3472353"/>
            <a:chOff x="3292186" y="1737005"/>
            <a:chExt cx="2561038" cy="2604265"/>
          </a:xfrm>
        </p:grpSpPr>
        <p:sp>
          <p:nvSpPr>
            <p:cNvPr id="12" name="TextBox 11"/>
            <p:cNvSpPr txBox="1"/>
            <p:nvPr/>
          </p:nvSpPr>
          <p:spPr>
            <a:xfrm>
              <a:off x="3292186" y="3533356"/>
              <a:ext cx="2561038" cy="807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Helvetica" charset="0"/>
                  <a:ea typeface="Helvetica" charset="0"/>
                  <a:cs typeface="Helvetica" charset="0"/>
                </a:rPr>
                <a:t>Self Reinforcing</a:t>
              </a:r>
            </a:p>
            <a:p>
              <a:pPr algn="ctr"/>
              <a:r>
                <a:rPr lang="en-US" sz="3200" b="1" dirty="0">
                  <a:latin typeface="Helvetica" charset="0"/>
                  <a:ea typeface="Helvetica" charset="0"/>
                  <a:cs typeface="Helvetica" charset="0"/>
                </a:rPr>
                <a:t>Feedback Loops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71829" y="1737005"/>
              <a:ext cx="1401754" cy="1658683"/>
              <a:chOff x="7129529" y="1268988"/>
              <a:chExt cx="1621468" cy="191866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7129529" y="1268988"/>
                <a:ext cx="1621468" cy="1918669"/>
                <a:chOff x="4571999" y="1220935"/>
                <a:chExt cx="2971801" cy="3516506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571999" y="1220935"/>
                  <a:ext cx="2971801" cy="3125816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5832" y="2146641"/>
                  <a:ext cx="2590800" cy="2590800"/>
                </a:xfrm>
                <a:prstGeom prst="rect">
                  <a:avLst/>
                </a:prstGeom>
              </p:spPr>
            </p:pic>
          </p:grpSp>
          <p:sp>
            <p:nvSpPr>
              <p:cNvPr id="13" name="Freeform 12"/>
              <p:cNvSpPr/>
              <p:nvPr/>
            </p:nvSpPr>
            <p:spPr>
              <a:xfrm>
                <a:off x="7475458" y="2963732"/>
                <a:ext cx="361488" cy="171453"/>
              </a:xfrm>
              <a:custGeom>
                <a:avLst/>
                <a:gdLst>
                  <a:gd name="connsiteX0" fmla="*/ 28001 w 361488"/>
                  <a:gd name="connsiteY0" fmla="*/ 0 h 171453"/>
                  <a:gd name="connsiteX1" fmla="*/ 33380 w 361488"/>
                  <a:gd name="connsiteY1" fmla="*/ 166743 h 171453"/>
                  <a:gd name="connsiteX2" fmla="*/ 361488 w 361488"/>
                  <a:gd name="connsiteY2" fmla="*/ 129092 h 17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1488" h="171453">
                    <a:moveTo>
                      <a:pt x="28001" y="0"/>
                    </a:moveTo>
                    <a:cubicBezTo>
                      <a:pt x="2900" y="72614"/>
                      <a:pt x="-22201" y="145228"/>
                      <a:pt x="33380" y="166743"/>
                    </a:cubicBezTo>
                    <a:cubicBezTo>
                      <a:pt x="88961" y="188258"/>
                      <a:pt x="361488" y="129092"/>
                      <a:pt x="361488" y="129092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01796" y="2543477"/>
            <a:ext cx="4100802" cy="3244882"/>
            <a:chOff x="106423" y="1907608"/>
            <a:chExt cx="3075602" cy="2433661"/>
          </a:xfrm>
        </p:grpSpPr>
        <p:sp>
          <p:nvSpPr>
            <p:cNvPr id="7" name="TextBox 6"/>
            <p:cNvSpPr txBox="1"/>
            <p:nvPr/>
          </p:nvSpPr>
          <p:spPr>
            <a:xfrm>
              <a:off x="106423" y="3533356"/>
              <a:ext cx="3075602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latin typeface="Helvetica" charset="0"/>
                  <a:ea typeface="Helvetica" charset="0"/>
                  <a:cs typeface="Helvetica" charset="0"/>
                </a:rPr>
                <a:t>Implicit</a:t>
              </a:r>
              <a:r>
                <a:rPr lang="en-US" sz="3200" dirty="0">
                  <a:latin typeface="Helvetica" charset="0"/>
                  <a:ea typeface="Helvetica" charset="0"/>
                  <a:cs typeface="Helvetica" charset="0"/>
                </a:rPr>
                <a:t> and </a:t>
              </a:r>
              <a:r>
                <a:rPr lang="en-US" sz="3200" b="1" dirty="0">
                  <a:latin typeface="Helvetica" charset="0"/>
                  <a:ea typeface="Helvetica" charset="0"/>
                  <a:cs typeface="Helvetica" charset="0"/>
                </a:rPr>
                <a:t>Delayed</a:t>
              </a:r>
              <a:br>
                <a:rPr lang="en-US" sz="3200" b="1" dirty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3200" dirty="0">
                  <a:latin typeface="Helvetica" charset="0"/>
                  <a:ea typeface="Helvetica" charset="0"/>
                  <a:cs typeface="Helvetica" charset="0"/>
                </a:rPr>
                <a:t>Feedback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18317" y="1907608"/>
              <a:ext cx="1521521" cy="1303797"/>
              <a:chOff x="1259587" y="1907608"/>
              <a:chExt cx="1521521" cy="130379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9587" y="1907608"/>
                <a:ext cx="1521521" cy="130379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0642" y="2590798"/>
                <a:ext cx="409335" cy="409335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8327472" y="2482962"/>
            <a:ext cx="3212739" cy="3305398"/>
            <a:chOff x="6245603" y="1862221"/>
            <a:chExt cx="2409554" cy="2479048"/>
          </a:xfrm>
        </p:grpSpPr>
        <p:grpSp>
          <p:nvGrpSpPr>
            <p:cNvPr id="22" name="Group 21"/>
            <p:cNvGrpSpPr/>
            <p:nvPr/>
          </p:nvGrpSpPr>
          <p:grpSpPr>
            <a:xfrm>
              <a:off x="6339643" y="1862221"/>
              <a:ext cx="2203721" cy="1507813"/>
              <a:chOff x="6339643" y="1882588"/>
              <a:chExt cx="2203721" cy="150781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60394" y="1908112"/>
                <a:ext cx="1454581" cy="145676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9643" y="2034451"/>
                <a:ext cx="529797" cy="1204084"/>
              </a:xfrm>
              <a:prstGeom prst="rect">
                <a:avLst/>
              </a:prstGeom>
            </p:spPr>
          </p:pic>
          <p:sp>
            <p:nvSpPr>
              <p:cNvPr id="21" name="Double Bracket 20"/>
              <p:cNvSpPr/>
              <p:nvPr/>
            </p:nvSpPr>
            <p:spPr>
              <a:xfrm>
                <a:off x="7035551" y="1882588"/>
                <a:ext cx="1507813" cy="1507813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45603" y="3533356"/>
              <a:ext cx="2409554" cy="80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Helvetica" charset="0"/>
                  <a:ea typeface="Helvetica" charset="0"/>
                  <a:cs typeface="Helvetica" charset="0"/>
                </a:rPr>
                <a:t>World Changes</a:t>
              </a:r>
            </a:p>
            <a:p>
              <a:pPr algn="ctr"/>
              <a:r>
                <a:rPr lang="en-US" sz="3200" b="1" dirty="0">
                  <a:latin typeface="Helvetica" charset="0"/>
                  <a:ea typeface="Helvetica" charset="0"/>
                  <a:cs typeface="Helvetica" charset="0"/>
                </a:rPr>
                <a:t>at varying rates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09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5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6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4" y="2371960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70"/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2" y="2083271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7" y="2966995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/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7" y="2539362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70"/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2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804082" y="410913"/>
            <a:ext cx="263700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9802" y="4638327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36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-8408" y="1708659"/>
            <a:ext cx="12192000" cy="45853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3021629" y="-785067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6990186" y="1423439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3208" y="3026019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914377"/>
            <a:r>
              <a:rPr lang="en-US" sz="2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88242" y="3184701"/>
            <a:ext cx="2361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914377"/>
            <a:r>
              <a:rPr lang="en-US" sz="2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</p:spTree>
    <p:extLst>
      <p:ext uri="{BB962C8B-B14F-4D97-AF65-F5344CB8AC3E}">
        <p14:creationId xmlns:p14="http://schemas.microsoft.com/office/powerpoint/2010/main" val="79103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256" y="506546"/>
            <a:ext cx="7019544" cy="1076319"/>
          </a:xfrm>
        </p:spPr>
        <p:txBody>
          <a:bodyPr/>
          <a:lstStyle/>
          <a:p>
            <a:r>
              <a:rPr lang="en-US" dirty="0" smtClean="0"/>
              <a:t>Course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75" y="1765745"/>
            <a:ext cx="10515600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 smtClean="0"/>
              <a:t>Started active course development in Spring 2016</a:t>
            </a:r>
          </a:p>
          <a:p>
            <a:pPr lvl="1"/>
            <a:r>
              <a:rPr lang="en-US" dirty="0" smtClean="0"/>
              <a:t>Reference: </a:t>
            </a:r>
            <a:r>
              <a:rPr lang="en-US" i="1" dirty="0" smtClean="0"/>
              <a:t>CS </a:t>
            </a:r>
            <a:r>
              <a:rPr lang="en-US" i="1" dirty="0"/>
              <a:t>194-16 Introduction to Data </a:t>
            </a:r>
            <a:r>
              <a:rPr lang="en-US" i="1" dirty="0" smtClean="0"/>
              <a:t>Science</a:t>
            </a:r>
            <a:endParaRPr lang="en-US" dirty="0" smtClean="0"/>
          </a:p>
          <a:p>
            <a:pPr lvl="2"/>
            <a:r>
              <a:rPr lang="en-US" b="1" dirty="0" smtClean="0"/>
              <a:t>Initially:</a:t>
            </a:r>
            <a:r>
              <a:rPr lang="en-US" dirty="0" smtClean="0"/>
              <a:t> focused more on tools</a:t>
            </a:r>
          </a:p>
          <a:p>
            <a:pPr lvl="2"/>
            <a:r>
              <a:rPr lang="en-US" b="1" dirty="0" smtClean="0"/>
              <a:t>Eventually:</a:t>
            </a:r>
            <a:r>
              <a:rPr lang="en-US" dirty="0" smtClean="0"/>
              <a:t> fairly advanced many techniques and topics covered</a:t>
            </a:r>
          </a:p>
          <a:p>
            <a:pPr lvl="2"/>
            <a:endParaRPr lang="en-US" dirty="0" smtClean="0"/>
          </a:p>
          <a:p>
            <a:pPr marL="14287" indent="0">
              <a:buNone/>
            </a:pPr>
            <a:r>
              <a:rPr lang="en-US" b="1" dirty="0" smtClean="0"/>
              <a:t>Big Decisions</a:t>
            </a:r>
          </a:p>
          <a:p>
            <a:pPr lvl="1"/>
            <a:r>
              <a:rPr lang="en-US" dirty="0"/>
              <a:t>Intermediate level </a:t>
            </a:r>
            <a:endParaRPr lang="en-US" dirty="0" smtClean="0"/>
          </a:p>
          <a:p>
            <a:pPr lvl="1"/>
            <a:r>
              <a:rPr lang="en-US" dirty="0" smtClean="0"/>
              <a:t>Narrow scope</a:t>
            </a:r>
          </a:p>
          <a:p>
            <a:pPr lvl="1"/>
            <a:r>
              <a:rPr lang="en-US" dirty="0" smtClean="0"/>
              <a:t>Minimize pre-req. chain</a:t>
            </a:r>
          </a:p>
          <a:p>
            <a:pPr lvl="1"/>
            <a:r>
              <a:rPr lang="en-US" dirty="0" smtClean="0"/>
              <a:t>Strong stats. perspective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1822" y="259426"/>
            <a:ext cx="3692421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Museo 700" charset="0"/>
                <a:ea typeface="Museo 700" charset="0"/>
                <a:cs typeface="Museo 700" charset="0"/>
              </a:rPr>
              <a:t>DS-100</a:t>
            </a:r>
            <a:endParaRPr lang="en-US" sz="8000" b="1" dirty="0">
              <a:latin typeface="Museo 700" charset="0"/>
              <a:ea typeface="Museo 700" charset="0"/>
              <a:cs typeface="Museo 700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134189" y="3736517"/>
            <a:ext cx="5489919" cy="2380567"/>
            <a:chOff x="6499949" y="3952003"/>
            <a:chExt cx="5489919" cy="2380567"/>
          </a:xfrm>
        </p:grpSpPr>
        <p:sp>
          <p:nvSpPr>
            <p:cNvPr id="6" name="TextBox 5"/>
            <p:cNvSpPr txBox="1"/>
            <p:nvPr/>
          </p:nvSpPr>
          <p:spPr>
            <a:xfrm>
              <a:off x="7326638" y="5501573"/>
              <a:ext cx="4108817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Principles and Techniques </a:t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</a:rPr>
                <a:t>of Data Science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499949" y="4228907"/>
              <a:ext cx="1047172" cy="1323439"/>
              <a:chOff x="7190191" y="4041648"/>
              <a:chExt cx="1047172" cy="132343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483631" y="4041648"/>
                <a:ext cx="753732" cy="132343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8000" dirty="0" smtClean="0"/>
                  <a:t>8</a:t>
                </a:r>
                <a:endParaRPr lang="en-US" sz="80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16200000">
                <a:off x="6951985" y="4496735"/>
                <a:ext cx="938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5998" y="4446495"/>
              <a:ext cx="4037737" cy="116892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737602" y="4429758"/>
              <a:ext cx="1252266" cy="95410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/>
                <a:t>Upper</a:t>
              </a:r>
            </a:p>
            <a:p>
              <a:pPr algn="r"/>
              <a:r>
                <a:rPr lang="en-US" sz="2800" dirty="0" smtClean="0"/>
                <a:t>Div.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06583" y="3952003"/>
              <a:ext cx="2113143" cy="76944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smtClean="0">
                  <a:latin typeface="Museo 700" charset="0"/>
                  <a:ea typeface="Museo 700" charset="0"/>
                  <a:cs typeface="Museo 700" charset="0"/>
                </a:rPr>
                <a:t>DS-100</a:t>
              </a:r>
              <a:endParaRPr lang="en-US" sz="4400" b="1" dirty="0">
                <a:latin typeface="Museo 700" charset="0"/>
                <a:ea typeface="Museo 700" charset="0"/>
                <a:cs typeface="Museo 700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832431" y="6171852"/>
            <a:ext cx="233108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chemeClr val="accent5"/>
                </a:solidFill>
              </a:rPr>
              <a:t>ds100.org</a:t>
            </a:r>
          </a:p>
        </p:txBody>
      </p:sp>
    </p:spTree>
    <p:extLst>
      <p:ext uri="{BB962C8B-B14F-4D97-AF65-F5344CB8AC3E}">
        <p14:creationId xmlns:p14="http://schemas.microsoft.com/office/powerpoint/2010/main" val="128842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2359027" y="1536907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06822" y="1536907"/>
            <a:ext cx="263700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9" name="U-Turn Arrow 8"/>
          <p:cNvSpPr/>
          <p:nvPr/>
        </p:nvSpPr>
        <p:spPr>
          <a:xfrm rot="16200000">
            <a:off x="3292412" y="-2055799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7260969" y="152706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7250" y="2191137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914377"/>
            <a:r>
              <a:rPr lang="en-US" sz="2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18774" y="2285895"/>
            <a:ext cx="2361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914377"/>
            <a:r>
              <a:rPr lang="en-US" sz="28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7074" y="4547477"/>
            <a:ext cx="339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8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8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8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21420" y="1975245"/>
            <a:ext cx="3039356" cy="3346755"/>
            <a:chOff x="221418" y="2569111"/>
            <a:chExt cx="3039356" cy="3346754"/>
          </a:xfrm>
        </p:grpSpPr>
        <p:grpSp>
          <p:nvGrpSpPr>
            <p:cNvPr id="7" name="Group 6"/>
            <p:cNvGrpSpPr/>
            <p:nvPr/>
          </p:nvGrpSpPr>
          <p:grpSpPr>
            <a:xfrm>
              <a:off x="221418" y="3227232"/>
              <a:ext cx="3039356" cy="2688633"/>
              <a:chOff x="556215" y="2733030"/>
              <a:chExt cx="4498512" cy="397941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215" y="2733030"/>
                <a:ext cx="4498512" cy="256006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5549" y="5169336"/>
                <a:ext cx="2743297" cy="154310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91585" y="2569111"/>
              <a:ext cx="2299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Light" charset="0"/>
                  <a:ea typeface="Helvetica Neue Light" charset="0"/>
                  <a:cs typeface="Helvetica Neue Light" charset="0"/>
                </a:rPr>
                <a:t>AR/VR Systems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09008" y="1975247"/>
            <a:ext cx="2831101" cy="2509512"/>
            <a:chOff x="3325399" y="2569111"/>
            <a:chExt cx="2831101" cy="2509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5399" y="3227232"/>
              <a:ext cx="2831101" cy="1851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91187" y="2569111"/>
              <a:ext cx="2475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 Light" charset="0"/>
                  <a:ea typeface="Helvetica Neue Light" charset="0"/>
                  <a:cs typeface="Helvetica Neue Light" charset="0"/>
                </a:rPr>
                <a:t>Home Monitoring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88342" y="1975247"/>
            <a:ext cx="2711190" cy="2053997"/>
            <a:chOff x="6199359" y="2569111"/>
            <a:chExt cx="2711191" cy="20539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910" y="3233364"/>
              <a:ext cx="2632091" cy="13897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99359" y="2569111"/>
              <a:ext cx="2711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 Light" charset="0"/>
                  <a:ea typeface="Helvetica Neue Light" charset="0"/>
                  <a:cs typeface="Helvetica Neue Light" charset="0"/>
                </a:rPr>
                <a:t>Voice Technologies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47766" y="1975247"/>
            <a:ext cx="2687352" cy="2172821"/>
            <a:chOff x="9075568" y="2569111"/>
            <a:chExt cx="2687352" cy="21728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5568" y="3230297"/>
              <a:ext cx="2687352" cy="15116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270349" y="2569111"/>
              <a:ext cx="2347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 Light" charset="0"/>
                  <a:ea typeface="Helvetica Neue Light" charset="0"/>
                  <a:cs typeface="Helvetica Neue Light" charset="0"/>
                </a:rPr>
                <a:t>Medical Imaging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774991" y="5461010"/>
            <a:ext cx="10627653" cy="68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6" defTabSz="914354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</a:pPr>
            <a:r>
              <a:rPr lang="en-US" sz="4267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4267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4267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4267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4267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4267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4267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21419" y="365125"/>
            <a:ext cx="1197058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Intelligence in </a:t>
            </a:r>
            <a:r>
              <a:rPr lang="en-US" sz="4800" b="1" dirty="0"/>
              <a:t>Sensitive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31977" y="1697571"/>
            <a:ext cx="5509713" cy="2968529"/>
            <a:chOff x="438433" y="1267288"/>
            <a:chExt cx="4132285" cy="2226397"/>
          </a:xfrm>
        </p:grpSpPr>
        <p:sp>
          <p:nvSpPr>
            <p:cNvPr id="4" name="Can 3"/>
            <p:cNvSpPr/>
            <p:nvPr/>
          </p:nvSpPr>
          <p:spPr>
            <a:xfrm>
              <a:off x="712068" y="1802819"/>
              <a:ext cx="1150978" cy="1690866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r>
                <a:rPr lang="en-US" sz="2667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433" y="1267288"/>
              <a:ext cx="4132285" cy="1915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High-Value </a:t>
              </a:r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 </a:t>
              </a:r>
              <a:r>
                <a:rPr lang="en-US" sz="3200" i="1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is </a:t>
              </a:r>
              <a:r>
                <a:rPr lang="en-US" sz="3200" b="1" i="1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  <a:endParaRPr lang="en-US" sz="3200" i="1" dirty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438339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Medical Info.</a:t>
              </a:r>
            </a:p>
            <a:p>
              <a:pPr marL="2438339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Home video</a:t>
              </a:r>
            </a:p>
            <a:p>
              <a:pPr marL="2438339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Finance</a:t>
              </a:r>
            </a:p>
            <a:p>
              <a:pPr marL="380990" indent="-380990">
                <a:buFont typeface="Arial" charset="0"/>
                <a:buChar char="•"/>
              </a:pP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96001" y="1707681"/>
            <a:ext cx="5741315" cy="2554545"/>
            <a:chOff x="3662599" y="3493685"/>
            <a:chExt cx="4305986" cy="1915909"/>
          </a:xfrm>
        </p:grpSpPr>
        <p:grpSp>
          <p:nvGrpSpPr>
            <p:cNvPr id="7" name="Group 6"/>
            <p:cNvGrpSpPr/>
            <p:nvPr/>
          </p:nvGrpSpPr>
          <p:grpSpPr>
            <a:xfrm>
              <a:off x="5839284" y="3993905"/>
              <a:ext cx="1987235" cy="1149595"/>
              <a:chOff x="6031930" y="1896432"/>
              <a:chExt cx="1987235" cy="114959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031930" y="1896432"/>
                <a:ext cx="1987235" cy="1149595"/>
                <a:chOff x="4437802" y="2295143"/>
                <a:chExt cx="2565113" cy="1483893"/>
              </a:xfrm>
            </p:grpSpPr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8" name="Oval 17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70"/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6939" y="2101428"/>
                <a:ext cx="736831" cy="736831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662599" y="3493685"/>
              <a:ext cx="4305986" cy="1915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Models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 capture </a:t>
              </a:r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value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 in data </a:t>
              </a:r>
              <a:endParaRPr lang="en-US" sz="3200" i="1" dirty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609585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Core Asset </a:t>
              </a:r>
            </a:p>
            <a:p>
              <a:pPr marL="609585" indent="-372524">
                <a:buFont typeface="Arial" charset="0"/>
                <a:buChar char="•"/>
              </a:pP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</a:p>
            <a:p>
              <a:pPr marL="2438339" indent="-372524">
                <a:buFont typeface="Arial" charset="0"/>
                <a:buChar char="•"/>
              </a:pPr>
              <a:endPara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380990" indent="-380990">
                <a:buFont typeface="Arial" charset="0"/>
                <a:buChar char="•"/>
              </a:pP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96307" y="4293004"/>
            <a:ext cx="7528130" cy="2180589"/>
            <a:chOff x="1826696" y="3327648"/>
            <a:chExt cx="5646097" cy="1635442"/>
          </a:xfrm>
        </p:grpSpPr>
        <p:sp>
          <p:nvSpPr>
            <p:cNvPr id="27" name="TextBox 26"/>
            <p:cNvSpPr txBox="1"/>
            <p:nvPr/>
          </p:nvSpPr>
          <p:spPr>
            <a:xfrm>
              <a:off x="1826696" y="3327648"/>
              <a:ext cx="5599129" cy="807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Queries</a:t>
              </a:r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 can be as sensitive as the data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380990" indent="-380990">
                <a:buFont typeface="Arial" charset="0"/>
                <a:buChar char="•"/>
              </a:pP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8509" y="3795846"/>
              <a:ext cx="1775668" cy="1161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6451" y="3801339"/>
              <a:ext cx="2054579" cy="11557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7553" y="3743146"/>
              <a:ext cx="1355240" cy="1219944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106326" y="510653"/>
            <a:ext cx="1193128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6" defTabSz="914354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</a:pPr>
            <a:r>
              <a:rPr lang="en-US" sz="48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48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48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48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48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48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48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967" y="511323"/>
            <a:ext cx="7420367" cy="2171353"/>
          </a:xfrm>
          <a:prstGeom prst="rect">
            <a:avLst/>
          </a:prstGeom>
        </p:spPr>
      </p:pic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278467" y="4774328"/>
            <a:ext cx="9567332" cy="159173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We are developing new technologies that will enables applications to </a:t>
            </a:r>
            <a:r>
              <a:rPr lang="en-US" sz="2800" smtClean="0">
                <a:latin typeface="Century Gothic" charset="0"/>
                <a:ea typeface="Century Gothic" charset="0"/>
                <a:cs typeface="Century Gothic" charset="0"/>
              </a:rPr>
              <a:t>make low-latency </a:t>
            </a: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intelligent decision on live data with strong security guarantees.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21920" y="2899664"/>
            <a:ext cx="11854626" cy="1371600"/>
            <a:chOff x="304800" y="2899664"/>
            <a:chExt cx="11854626" cy="1371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6667" y="2899664"/>
              <a:ext cx="1155033" cy="1371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8867" y="2899664"/>
              <a:ext cx="979715" cy="1371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6101" y="2899664"/>
              <a:ext cx="914401" cy="1371600"/>
            </a:xfrm>
            <a:prstGeom prst="rect">
              <a:avLst/>
            </a:prstGeom>
          </p:spPr>
        </p:pic>
        <p:pic>
          <p:nvPicPr>
            <p:cNvPr id="7" name="Picture 6" descr="Screen Shot 2017-01-10 at 11.46.28 PM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6129" y="2899664"/>
              <a:ext cx="995630" cy="1371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79468" y="2899664"/>
              <a:ext cx="979714" cy="1371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1252" y="2899664"/>
              <a:ext cx="979715" cy="1371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" y="2899664"/>
              <a:ext cx="979713" cy="1371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8402" y="2899664"/>
              <a:ext cx="970908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66267" y="2899664"/>
              <a:ext cx="979714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259313" y="2899664"/>
              <a:ext cx="900113" cy="1371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4667" y="2899664"/>
              <a:ext cx="1027375" cy="1371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63467" y="2899664"/>
              <a:ext cx="1038687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716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61" y="419943"/>
            <a:ext cx="11360799" cy="763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few early projects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8" y="1356966"/>
            <a:ext cx="4605672" cy="2281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84" y="355623"/>
            <a:ext cx="4338917" cy="3455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923731" y="3875718"/>
            <a:ext cx="4598670" cy="2829951"/>
            <a:chOff x="6923731" y="3875718"/>
            <a:chExt cx="4598670" cy="282995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731" y="3875718"/>
              <a:ext cx="4598670" cy="282995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981572" y="4359669"/>
              <a:ext cx="274273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b="1" dirty="0" smtClean="0">
                  <a:latin typeface="Museo 700" charset="0"/>
                  <a:ea typeface="Museo 700" charset="0"/>
                  <a:cs typeface="Museo 700" charset="0"/>
                </a:rPr>
                <a:t>Ray</a:t>
              </a:r>
              <a:endParaRPr lang="en-US" sz="11500" b="1" dirty="0">
                <a:latin typeface="Museo 700" charset="0"/>
                <a:ea typeface="Museo 700" charset="0"/>
                <a:cs typeface="Museo 700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1428" y="3811398"/>
            <a:ext cx="4828988" cy="2716305"/>
            <a:chOff x="611428" y="3811398"/>
            <a:chExt cx="4828988" cy="27163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428" y="3811398"/>
              <a:ext cx="4828988" cy="27163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2144" y="4558564"/>
              <a:ext cx="2984878" cy="1221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92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get involved in Research </a:t>
            </a:r>
            <a:br>
              <a:rPr lang="en-US" dirty="0" smtClean="0"/>
            </a:br>
            <a:r>
              <a:rPr lang="en-US" dirty="0" smtClean="0"/>
              <a:t>for RISE (or anywhere on campus)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8505"/>
            <a:ext cx="10515600" cy="4351339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sz="3200" dirty="0" smtClean="0"/>
              <a:t>Learn about the ongoing projects:</a:t>
            </a:r>
            <a:endParaRPr lang="en-US" sz="3600" dirty="0">
              <a:solidFill>
                <a:srgbClr val="0070C0"/>
              </a:solidFill>
            </a:endParaRPr>
          </a:p>
          <a:p>
            <a:pPr marL="985837" lvl="1" indent="-514350"/>
            <a:r>
              <a:rPr lang="en-US" sz="2800" dirty="0" smtClean="0">
                <a:solidFill>
                  <a:srgbClr val="0070C0"/>
                </a:solidFill>
              </a:rPr>
              <a:t>https://</a:t>
            </a:r>
            <a:r>
              <a:rPr lang="en-US" sz="2800" dirty="0" err="1" smtClean="0">
                <a:solidFill>
                  <a:srgbClr val="0070C0"/>
                </a:solidFill>
              </a:rPr>
              <a:t>rise.cs.berkeley.edu</a:t>
            </a:r>
            <a:endParaRPr lang="en-US" sz="2800" dirty="0" smtClean="0">
              <a:solidFill>
                <a:srgbClr val="0070C0"/>
              </a:solidFill>
            </a:endParaRPr>
          </a:p>
          <a:p>
            <a:pPr marL="985837" lvl="1" indent="-514350"/>
            <a:r>
              <a:rPr lang="en-US" sz="2800" dirty="0">
                <a:solidFill>
                  <a:srgbClr val="0070C0"/>
                </a:solidFill>
              </a:rPr>
              <a:t>https://</a:t>
            </a:r>
            <a:r>
              <a:rPr lang="en-US" sz="2800" dirty="0" err="1">
                <a:solidFill>
                  <a:srgbClr val="0070C0"/>
                </a:solidFill>
              </a:rPr>
              <a:t>github.com</a:t>
            </a:r>
            <a:r>
              <a:rPr lang="en-US" sz="2800" dirty="0">
                <a:solidFill>
                  <a:srgbClr val="0070C0"/>
                </a:solidFill>
              </a:rPr>
              <a:t>/</a:t>
            </a:r>
            <a:r>
              <a:rPr lang="en-US" sz="2800" dirty="0" err="1">
                <a:solidFill>
                  <a:srgbClr val="0070C0"/>
                </a:solidFill>
              </a:rPr>
              <a:t>ucbrise</a:t>
            </a:r>
            <a:endParaRPr lang="en-US" sz="2800" dirty="0" smtClean="0">
              <a:solidFill>
                <a:srgbClr val="0070C0"/>
              </a:solidFill>
            </a:endParaRPr>
          </a:p>
          <a:p>
            <a:pPr marL="528637" indent="-514350">
              <a:buFont typeface="+mj-lt"/>
              <a:buAutoNum type="arabicPeriod"/>
            </a:pPr>
            <a:r>
              <a:rPr lang="en-US" sz="3200" dirty="0" smtClean="0"/>
              <a:t>Email faculty and </a:t>
            </a:r>
            <a:r>
              <a:rPr lang="en-US" sz="3200" b="1" dirty="0" smtClean="0"/>
              <a:t>grad students </a:t>
            </a:r>
            <a:r>
              <a:rPr lang="en-US" sz="3200" dirty="0" smtClean="0"/>
              <a:t>to see if they have openings or are looking for help</a:t>
            </a:r>
          </a:p>
          <a:p>
            <a:pPr marL="985837" lvl="1" indent="-514350"/>
            <a:r>
              <a:rPr lang="en-US" sz="2800" i="1" dirty="0" smtClean="0"/>
              <a:t>Have an idea for the project!</a:t>
            </a:r>
          </a:p>
          <a:p>
            <a:pPr marL="528637" indent="-514350">
              <a:buFont typeface="+mj-lt"/>
              <a:buAutoNum type="arabicPeriod"/>
            </a:pPr>
            <a:r>
              <a:rPr lang="en-US" sz="3200" dirty="0" smtClean="0"/>
              <a:t>Try to attend seminars hosted by the lab</a:t>
            </a:r>
          </a:p>
          <a:p>
            <a:pPr marL="985837" lvl="1" indent="-514350"/>
            <a:r>
              <a:rPr lang="en-US" sz="2800" dirty="0" smtClean="0"/>
              <a:t>We will start posting these soon!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4829" y="6359844"/>
            <a:ext cx="783798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Joseph E. Gonzalez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jegonzal@berkeley.edu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82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225425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Our Goals</a:t>
            </a:r>
            <a:endParaRPr lang="en-US" dirty="0">
              <a:uFillTx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3900" y="1501775"/>
            <a:ext cx="10629900" cy="535622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600" b="1" dirty="0">
                <a:solidFill>
                  <a:schemeClr val="accent5"/>
                </a:solidFill>
                <a:uFillTx/>
              </a:rPr>
              <a:t>Prepare</a:t>
            </a:r>
            <a:r>
              <a:rPr lang="en-US" sz="3200" dirty="0">
                <a:solidFill>
                  <a:schemeClr val="accent5"/>
                </a:solidFill>
                <a:uFillTx/>
              </a:rPr>
              <a:t> </a:t>
            </a:r>
            <a:r>
              <a:rPr lang="en-US" dirty="0">
                <a:uFillTx/>
              </a:rPr>
              <a:t>students for </a:t>
            </a:r>
            <a:r>
              <a:rPr lang="en-US" b="1" dirty="0">
                <a:uFillTx/>
              </a:rPr>
              <a:t>advanced Berkeley courses </a:t>
            </a:r>
            <a:r>
              <a:rPr lang="en-US" dirty="0">
                <a:uFillTx/>
              </a:rPr>
              <a:t>in data-management (</a:t>
            </a:r>
            <a:r>
              <a:rPr lang="en-US" dirty="0">
                <a:uFillTx/>
                <a:hlinkClick r:id="rId2"/>
              </a:rPr>
              <a:t>CS186</a:t>
            </a:r>
            <a:r>
              <a:rPr lang="en-US" dirty="0">
                <a:uFillTx/>
              </a:rPr>
              <a:t>), machine learning </a:t>
            </a:r>
            <a:r>
              <a:rPr lang="en-US" dirty="0" smtClean="0">
                <a:uFillTx/>
              </a:rPr>
              <a:t>(</a:t>
            </a:r>
            <a:r>
              <a:rPr lang="en-US" dirty="0" smtClean="0">
                <a:uFillTx/>
                <a:hlinkClick r:id="rId3"/>
              </a:rPr>
              <a:t>CS189</a:t>
            </a:r>
            <a:r>
              <a:rPr lang="en-US" dirty="0">
                <a:uFillTx/>
              </a:rPr>
              <a:t>), and statistics (</a:t>
            </a:r>
            <a:r>
              <a:rPr lang="en-US" dirty="0">
                <a:uFillTx/>
                <a:hlinkClick r:id="rId4"/>
              </a:rPr>
              <a:t>Stat-154</a:t>
            </a:r>
            <a:r>
              <a:rPr lang="en-US" dirty="0">
                <a:uFillTx/>
              </a:rPr>
              <a:t>), by providing the necessary </a:t>
            </a:r>
            <a:r>
              <a:rPr lang="en-US" b="1" dirty="0">
                <a:uFillTx/>
              </a:rPr>
              <a:t>foundation</a:t>
            </a:r>
            <a:r>
              <a:rPr lang="en-US" dirty="0">
                <a:uFillTx/>
              </a:rPr>
              <a:t> and </a:t>
            </a:r>
            <a:r>
              <a:rPr lang="en-US" b="1" dirty="0" smtClean="0">
                <a:uFillTx/>
              </a:rPr>
              <a:t>context</a:t>
            </a:r>
            <a:endParaRPr lang="en-US" b="1" dirty="0">
              <a:uFillTx/>
            </a:endParaRPr>
          </a:p>
          <a:p>
            <a:pPr marL="14287" indent="0">
              <a:buNone/>
            </a:pPr>
            <a:r>
              <a:rPr lang="en-US" sz="3600" b="1" dirty="0">
                <a:solidFill>
                  <a:schemeClr val="accent5"/>
                </a:solidFill>
                <a:uFillTx/>
              </a:rPr>
              <a:t>Enable</a:t>
            </a:r>
            <a:r>
              <a:rPr lang="en-US" sz="3600" dirty="0">
                <a:solidFill>
                  <a:schemeClr val="accent5"/>
                </a:solidFill>
                <a:uFillTx/>
              </a:rPr>
              <a:t> </a:t>
            </a:r>
            <a:r>
              <a:rPr lang="en-US" dirty="0">
                <a:uFillTx/>
              </a:rPr>
              <a:t>students to start careers as data scientists by providing experience in working with </a:t>
            </a:r>
            <a:r>
              <a:rPr lang="en-US" b="1" i="1" u="sng" dirty="0" smtClean="0">
                <a:uFillTx/>
              </a:rPr>
              <a:t>real</a:t>
            </a:r>
            <a:r>
              <a:rPr lang="en-US" dirty="0" smtClean="0">
                <a:uFillTx/>
              </a:rPr>
              <a:t> </a:t>
            </a:r>
            <a:r>
              <a:rPr lang="en-US" b="1" dirty="0" smtClean="0">
                <a:uFillTx/>
              </a:rPr>
              <a:t>data</a:t>
            </a:r>
            <a:r>
              <a:rPr lang="en-US" dirty="0">
                <a:uFillTx/>
              </a:rPr>
              <a:t>, </a:t>
            </a:r>
            <a:r>
              <a:rPr lang="en-US" b="1" dirty="0">
                <a:uFillTx/>
              </a:rPr>
              <a:t>tools</a:t>
            </a:r>
            <a:r>
              <a:rPr lang="en-US" dirty="0">
                <a:uFillTx/>
              </a:rPr>
              <a:t>, and </a:t>
            </a:r>
            <a:r>
              <a:rPr lang="en-US" b="1" dirty="0" smtClean="0">
                <a:uFillTx/>
              </a:rPr>
              <a:t>techniques</a:t>
            </a:r>
            <a:endParaRPr lang="en-US" b="1" dirty="0">
              <a:uFillTx/>
            </a:endParaRPr>
          </a:p>
          <a:p>
            <a:pPr marL="14287" indent="0">
              <a:buNone/>
            </a:pPr>
            <a:r>
              <a:rPr lang="en-US" sz="3600" b="1" dirty="0">
                <a:solidFill>
                  <a:schemeClr val="accent5"/>
                </a:solidFill>
                <a:uFillTx/>
              </a:rPr>
              <a:t>Empower</a:t>
            </a:r>
            <a:r>
              <a:rPr lang="en-US" sz="3600" dirty="0">
                <a:solidFill>
                  <a:schemeClr val="accent5"/>
                </a:solidFill>
                <a:uFillTx/>
              </a:rPr>
              <a:t> </a:t>
            </a:r>
            <a:r>
              <a:rPr lang="en-US" dirty="0" smtClean="0">
                <a:uFillTx/>
              </a:rPr>
              <a:t>students </a:t>
            </a:r>
            <a:r>
              <a:rPr lang="en-US" dirty="0">
                <a:uFillTx/>
              </a:rPr>
              <a:t>to apply </a:t>
            </a:r>
            <a:r>
              <a:rPr lang="en-US" b="1" dirty="0">
                <a:uFillTx/>
              </a:rPr>
              <a:t>computational</a:t>
            </a:r>
            <a:r>
              <a:rPr lang="en-US" dirty="0">
                <a:uFillTx/>
              </a:rPr>
              <a:t> and </a:t>
            </a:r>
            <a:r>
              <a:rPr lang="en-US" b="1" dirty="0">
                <a:uFillTx/>
              </a:rPr>
              <a:t>inferential</a:t>
            </a:r>
            <a:r>
              <a:rPr lang="en-US" dirty="0">
                <a:uFillTx/>
              </a:rPr>
              <a:t> </a:t>
            </a:r>
            <a:r>
              <a:rPr lang="en-US" b="1" dirty="0">
                <a:uFillTx/>
              </a:rPr>
              <a:t>thinking</a:t>
            </a:r>
            <a:r>
              <a:rPr lang="en-US" dirty="0">
                <a:uFillTx/>
              </a:rPr>
              <a:t> to tackle real-world </a:t>
            </a:r>
            <a:r>
              <a:rPr lang="en-US" dirty="0" smtClean="0">
                <a:uFillTx/>
              </a:rPr>
              <a:t>problems</a:t>
            </a:r>
            <a:endParaRPr lang="en-US" dirty="0"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2503875"/>
            <a:ext cx="12191999" cy="1996034"/>
          </a:xfrm>
        </p:spPr>
        <p:txBody>
          <a:bodyPr/>
          <a:lstStyle/>
          <a:p>
            <a:r>
              <a:rPr lang="en-US" dirty="0" smtClean="0">
                <a:uFillTx/>
              </a:rPr>
              <a:t>DS100 Created and Taught by Faculty and TAs</a:t>
            </a:r>
            <a:br>
              <a:rPr lang="en-US" dirty="0" smtClean="0">
                <a:uFillTx/>
              </a:rPr>
            </a:br>
            <a:r>
              <a:rPr lang="en-US" dirty="0" smtClean="0">
                <a:uFillTx/>
              </a:rPr>
              <a:t>With Diverse Background &amp; Perspectives</a:t>
            </a:r>
            <a:endParaRPr lang="en-US" dirty="0"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86" y="253962"/>
            <a:ext cx="1693502" cy="2370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901" y="253962"/>
            <a:ext cx="1693502" cy="2370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5594" y="253962"/>
            <a:ext cx="1693502" cy="23709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709" y="253962"/>
            <a:ext cx="1693502" cy="237090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33701" y="4426757"/>
            <a:ext cx="8724595" cy="2021882"/>
            <a:chOff x="807605" y="2043343"/>
            <a:chExt cx="10653430" cy="246888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78758" y="2043343"/>
              <a:ext cx="2122013" cy="246888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32759" y="2043343"/>
              <a:ext cx="2028276" cy="24688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0507" y="2043343"/>
              <a:ext cx="2292517" cy="246888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7605" y="2047195"/>
              <a:ext cx="2058306" cy="246502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633786" y="2101645"/>
            <a:ext cx="1693502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Joseph </a:t>
            </a:r>
            <a:br>
              <a:rPr lang="en-US" sz="1400" smtClean="0">
                <a:solidFill>
                  <a:schemeClr val="bg1"/>
                </a:solidFill>
              </a:rPr>
            </a:br>
            <a:r>
              <a:rPr lang="en-US" sz="1400" smtClean="0">
                <a:solidFill>
                  <a:schemeClr val="bg1"/>
                </a:solidFill>
              </a:rPr>
              <a:t>Gonzalez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2901" y="2101645"/>
            <a:ext cx="1693502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Joseph</a:t>
            </a:r>
          </a:p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Hellerstein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05594" y="2101645"/>
            <a:ext cx="1693502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Deborah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Nolan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64709" y="2101645"/>
            <a:ext cx="1693502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Bin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Yu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9772" y="5925419"/>
            <a:ext cx="1693502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Andrew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03129" y="5925419"/>
            <a:ext cx="1737816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Henry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Milner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30370" y="5925419"/>
            <a:ext cx="1877450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Sam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Lau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88521" y="5925419"/>
            <a:ext cx="1669775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Joseph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Simonian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0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575" y="391520"/>
            <a:ext cx="9733177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uFillTx/>
              </a:rPr>
              <a:t>Data Science Requires</a:t>
            </a:r>
            <a:br>
              <a:rPr lang="en-US" sz="6000" dirty="0" smtClean="0">
                <a:uFillTx/>
              </a:rPr>
            </a:br>
            <a:r>
              <a:rPr lang="en-US" sz="6000" dirty="0" smtClean="0">
                <a:uFillTx/>
              </a:rPr>
              <a:t>Many</a:t>
            </a:r>
            <a:r>
              <a:rPr lang="en-US" sz="6000" dirty="0">
                <a:uFillTx/>
              </a:rPr>
              <a:t> </a:t>
            </a:r>
            <a:r>
              <a:rPr lang="en-US" sz="6000" dirty="0" smtClean="0">
                <a:uFillTx/>
              </a:rPr>
              <a:t>Skills</a:t>
            </a:r>
            <a:endParaRPr lang="en-US" sz="6000" dirty="0">
              <a:uFillTx/>
            </a:endParaRP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6843058" y="1055775"/>
            <a:ext cx="3777130" cy="377713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98775" y="2711263"/>
            <a:ext cx="3777130" cy="3777130"/>
            <a:chOff x="5898775" y="2711263"/>
            <a:chExt cx="3777130" cy="3777130"/>
          </a:xfrm>
        </p:grpSpPr>
        <p:sp>
          <p:nvSpPr>
            <p:cNvPr id="6" name="Oval 5"/>
            <p:cNvSpPr>
              <a:spLocks/>
            </p:cNvSpPr>
            <p:nvPr/>
          </p:nvSpPr>
          <p:spPr>
            <a:xfrm>
              <a:off x="5898775" y="2711263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3600000">
              <a:off x="5712837" y="4572084"/>
              <a:ext cx="223170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Computer</a:t>
              </a: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uFillTx/>
                </a:rPr>
                <a:t>Science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87340" y="2711263"/>
            <a:ext cx="3777130" cy="3777130"/>
            <a:chOff x="7787340" y="2711263"/>
            <a:chExt cx="3777130" cy="3777130"/>
          </a:xfrm>
        </p:grpSpPr>
        <p:sp>
          <p:nvSpPr>
            <p:cNvPr id="8" name="Oval 7"/>
            <p:cNvSpPr>
              <a:spLocks/>
            </p:cNvSpPr>
            <p:nvPr/>
          </p:nvSpPr>
          <p:spPr>
            <a:xfrm>
              <a:off x="7787340" y="2711263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 rot="18407288">
              <a:off x="9641537" y="4935384"/>
              <a:ext cx="1835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>
                  <a:solidFill>
                    <a:schemeClr val="bg1"/>
                  </a:solidFill>
                  <a:uFillTx/>
                </a:rPr>
                <a:t>Statistics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sp>
        <p:nvSpPr>
          <p:cNvPr id="12" name="TextBox 11"/>
          <p:cNvSpPr txBox="1">
            <a:spLocks/>
          </p:cNvSpPr>
          <p:nvPr/>
        </p:nvSpPr>
        <p:spPr>
          <a:xfrm>
            <a:off x="7787340" y="1231626"/>
            <a:ext cx="19175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uFillTx/>
              </a:rPr>
              <a:t>Domain</a:t>
            </a:r>
            <a:r>
              <a:rPr lang="en-US" sz="3200" smtClean="0">
                <a:solidFill>
                  <a:schemeClr val="bg1"/>
                </a:solidFill>
                <a:uFillTx/>
              </a:rPr>
              <a:t/>
            </a:r>
            <a:br>
              <a:rPr lang="en-US" sz="3200" smtClean="0">
                <a:solidFill>
                  <a:schemeClr val="bg1"/>
                </a:solidFill>
                <a:uFillTx/>
              </a:rPr>
            </a:br>
            <a:r>
              <a:rPr lang="en-US" sz="3200" smtClean="0">
                <a:solidFill>
                  <a:schemeClr val="bg1"/>
                </a:solidFill>
                <a:uFillTx/>
              </a:rPr>
              <a:t>Expertise</a:t>
            </a:r>
            <a:endParaRPr lang="en-US" sz="3200" dirty="0">
              <a:solidFill>
                <a:schemeClr val="bg1"/>
              </a:solidFill>
              <a:uFillTx/>
            </a:endParaRPr>
          </a:p>
        </p:txBody>
      </p:sp>
      <p:sp>
        <p:nvSpPr>
          <p:cNvPr id="2" name="Oval 1"/>
          <p:cNvSpPr>
            <a:spLocks/>
          </p:cNvSpPr>
          <p:nvPr/>
        </p:nvSpPr>
        <p:spPr>
          <a:xfrm>
            <a:off x="7044233" y="2316397"/>
            <a:ext cx="3374779" cy="3374779"/>
          </a:xfrm>
          <a:prstGeom prst="ellipse">
            <a:avLst/>
          </a:prstGeom>
          <a:solidFill>
            <a:schemeClr val="accent1">
              <a:lumMod val="50000"/>
              <a:alpha val="88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7853063" y="3465178"/>
            <a:ext cx="17860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uFillTx/>
              </a:rPr>
              <a:t>Data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uFillTx/>
              </a:rPr>
              <a:t>Science</a:t>
            </a:r>
            <a:endParaRPr lang="en-US" sz="3200" dirty="0">
              <a:solidFill>
                <a:schemeClr val="bg1"/>
              </a:solidFill>
              <a:uFillTx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675631" y="2003239"/>
            <a:ext cx="55258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uFillTx/>
              </a:rPr>
              <a:t>Can’t cover everything </a:t>
            </a:r>
            <a:br>
              <a:rPr lang="en-US" sz="3600" dirty="0" smtClean="0">
                <a:solidFill>
                  <a:schemeClr val="bg1"/>
                </a:solidFill>
                <a:uFillTx/>
              </a:rPr>
            </a:br>
            <a:r>
              <a:rPr lang="en-US" sz="3600" dirty="0" smtClean="0">
                <a:solidFill>
                  <a:schemeClr val="bg1"/>
                </a:solidFill>
                <a:uFillTx/>
              </a:rPr>
              <a:t>in DS100.</a:t>
            </a:r>
          </a:p>
          <a:p>
            <a:endParaRPr lang="en-US" sz="3600" dirty="0">
              <a:solidFill>
                <a:schemeClr val="bg1"/>
              </a:solidFill>
              <a:uFillTx/>
            </a:endParaRPr>
          </a:p>
          <a:p>
            <a:r>
              <a:rPr lang="en-US" sz="3600" dirty="0" smtClean="0">
                <a:solidFill>
                  <a:schemeClr val="bg1"/>
                </a:solidFill>
                <a:uFillTx/>
              </a:rPr>
              <a:t>Instead we cover</a:t>
            </a:r>
          </a:p>
          <a:p>
            <a:pPr marL="458788" indent="-284163">
              <a:buFont typeface="Wingdings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uFillTx/>
              </a:rPr>
              <a:t>Key Concepts</a:t>
            </a:r>
          </a:p>
          <a:p>
            <a:pPr marL="917575" lvl="1" indent="-273050">
              <a:buFont typeface="Wingdings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uFillTx/>
              </a:rPr>
              <a:t> </a:t>
            </a:r>
            <a:r>
              <a:rPr lang="mr-IN" sz="2800" dirty="0" smtClean="0">
                <a:solidFill>
                  <a:schemeClr val="bg1"/>
                </a:solidFill>
                <a:uFillTx/>
              </a:rPr>
              <a:t>…</a:t>
            </a:r>
            <a:r>
              <a:rPr lang="en-US" sz="2800" dirty="0" smtClean="0">
                <a:solidFill>
                  <a:schemeClr val="bg1"/>
                </a:solidFill>
                <a:uFillTx/>
              </a:rPr>
              <a:t> some details</a:t>
            </a:r>
          </a:p>
          <a:p>
            <a:pPr marL="458788" indent="-284163">
              <a:buFont typeface="Wingdings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uFillTx/>
              </a:rPr>
              <a:t>Connections</a:t>
            </a:r>
          </a:p>
          <a:p>
            <a:pPr marL="458788" indent="-284163">
              <a:buFont typeface="Wingdings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uFillTx/>
              </a:rPr>
              <a:t>How to learn </a:t>
            </a:r>
            <a:r>
              <a:rPr lang="mr-IN" sz="3600" dirty="0" smtClean="0">
                <a:solidFill>
                  <a:schemeClr val="bg1"/>
                </a:solidFill>
                <a:uFillTx/>
              </a:rPr>
              <a:t>…</a:t>
            </a:r>
            <a:endParaRPr lang="en-US" sz="3600" dirty="0" smtClean="0">
              <a:solidFill>
                <a:schemeClr val="bg1"/>
              </a:solidFill>
              <a:uFillTx/>
            </a:endParaRPr>
          </a:p>
          <a:p>
            <a:pPr marL="285750" indent="-285750">
              <a:buFont typeface="Wingdings" charset="2"/>
              <a:buChar char="Ø"/>
            </a:pPr>
            <a:endParaRPr lang="en-US" sz="3600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76517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Big Concepts in Data Science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4978399"/>
          </a:xfrm>
        </p:spPr>
        <p:txBody>
          <a:bodyPr>
            <a:normAutofit/>
          </a:bodyPr>
          <a:lstStyle/>
          <a:p>
            <a:r>
              <a:rPr lang="en-US" dirty="0" smtClean="0">
                <a:uFillTx/>
              </a:rPr>
              <a:t>Data preparation and representation</a:t>
            </a:r>
          </a:p>
          <a:p>
            <a:r>
              <a:rPr lang="en-US" dirty="0" smtClean="0">
                <a:uFillTx/>
              </a:rPr>
              <a:t>Efficient and scalable data </a:t>
            </a:r>
            <a:r>
              <a:rPr lang="en-US" dirty="0">
                <a:uFillTx/>
              </a:rPr>
              <a:t>processing</a:t>
            </a:r>
          </a:p>
          <a:p>
            <a:r>
              <a:rPr lang="en-US" dirty="0" smtClean="0">
                <a:uFillTx/>
              </a:rPr>
              <a:t>Question formulation and experimental design </a:t>
            </a:r>
          </a:p>
          <a:p>
            <a:r>
              <a:rPr lang="en-US" dirty="0" smtClean="0">
                <a:uFillTx/>
              </a:rPr>
              <a:t>Exploratory data analysis and visualization</a:t>
            </a:r>
          </a:p>
          <a:p>
            <a:r>
              <a:rPr lang="en-US" dirty="0" smtClean="0">
                <a:uFillTx/>
              </a:rPr>
              <a:t>Modeling </a:t>
            </a:r>
            <a:r>
              <a:rPr lang="en-US" dirty="0" smtClean="0"/>
              <a:t>fitting </a:t>
            </a:r>
            <a:r>
              <a:rPr lang="en-US" dirty="0" smtClean="0">
                <a:uFillTx/>
              </a:rPr>
              <a:t>and inference</a:t>
            </a:r>
          </a:p>
          <a:p>
            <a:r>
              <a:rPr lang="en-US" dirty="0" smtClean="0">
                <a:uFillTx/>
              </a:rPr>
              <a:t>Machine learning techniques and overfitting</a:t>
            </a:r>
          </a:p>
          <a:p>
            <a:r>
              <a:rPr lang="en-US" dirty="0" smtClean="0"/>
              <a:t>Validation and hypothesis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456" y="295508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Data Science Lifecycle</a:t>
            </a:r>
            <a:endParaRPr lang="en-US" dirty="0">
              <a:uFillTx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6075" y="1825625"/>
            <a:ext cx="5370387" cy="4351339"/>
          </a:xfrm>
        </p:spPr>
        <p:txBody>
          <a:bodyPr>
            <a:normAutofit fontScale="92500" lnSpcReduction="10000"/>
          </a:bodyPr>
          <a:lstStyle/>
          <a:p>
            <a:pPr marL="14287" indent="0">
              <a:buNone/>
            </a:pPr>
            <a:r>
              <a:rPr lang="en-US" i="1" dirty="0" smtClean="0">
                <a:uFillTx/>
              </a:rPr>
              <a:t>High-level description of the data science workflow</a:t>
            </a:r>
          </a:p>
          <a:p>
            <a:r>
              <a:rPr lang="en-US" dirty="0" smtClean="0">
                <a:uFillTx/>
              </a:rPr>
              <a:t>Frame questions &amp; design experiments</a:t>
            </a:r>
          </a:p>
          <a:p>
            <a:r>
              <a:rPr lang="en-US" dirty="0" smtClean="0">
                <a:uFillTx/>
              </a:rPr>
              <a:t>Obtain and clean data</a:t>
            </a:r>
          </a:p>
          <a:p>
            <a:r>
              <a:rPr lang="en-US" dirty="0" smtClean="0">
                <a:uFillTx/>
              </a:rPr>
              <a:t>Summarize and visualize data</a:t>
            </a:r>
          </a:p>
          <a:p>
            <a:r>
              <a:rPr lang="en-US" dirty="0" smtClean="0">
                <a:uFillTx/>
              </a:rPr>
              <a:t>Inference and prediction</a:t>
            </a:r>
          </a:p>
          <a:p>
            <a:pPr marL="14287" indent="0">
              <a:buNone/>
            </a:pPr>
            <a:r>
              <a:rPr lang="en-US" dirty="0" smtClean="0">
                <a:uFillTx/>
              </a:rPr>
              <a:t>continuous process </a:t>
            </a:r>
            <a:r>
              <a:rPr lang="mr-IN" dirty="0" smtClean="0">
                <a:uFillTx/>
              </a:rPr>
              <a:t>…</a:t>
            </a:r>
            <a:r>
              <a:rPr lang="en-US" dirty="0" smtClean="0">
                <a:uFillTx/>
              </a:rPr>
              <a:t> </a:t>
            </a:r>
            <a:endParaRPr lang="en-US" dirty="0">
              <a:uFillTx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34159" y="565964"/>
            <a:ext cx="6480934" cy="5977316"/>
            <a:chOff x="5711066" y="1093504"/>
            <a:chExt cx="6480934" cy="5977316"/>
          </a:xfrm>
        </p:grpSpPr>
        <p:sp>
          <p:nvSpPr>
            <p:cNvPr id="6" name="TextBox 5"/>
            <p:cNvSpPr txBox="1">
              <a:spLocks/>
            </p:cNvSpPr>
            <p:nvPr/>
          </p:nvSpPr>
          <p:spPr>
            <a:xfrm>
              <a:off x="5981153" y="1907040"/>
              <a:ext cx="1984402" cy="120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Ask</a:t>
              </a:r>
              <a:b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Question</a:t>
              </a:r>
              <a:endParaRPr lang="en-US" sz="2800" dirty="0"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" name="TextBox 6"/>
            <p:cNvSpPr txBox="1">
              <a:spLocks/>
            </p:cNvSpPr>
            <p:nvPr/>
          </p:nvSpPr>
          <p:spPr>
            <a:xfrm>
              <a:off x="10164951" y="1907042"/>
              <a:ext cx="1529527" cy="120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Obtain</a:t>
              </a:r>
            </a:p>
            <a:p>
              <a:pPr algn="ctr"/>
              <a: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Data</a:t>
              </a:r>
              <a:endParaRPr lang="en-US" sz="2800" dirty="0"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>
              <a:off x="9667429" y="4410905"/>
              <a:ext cx="2524571" cy="120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Understand</a:t>
              </a:r>
            </a:p>
            <a:p>
              <a:pPr algn="ctr"/>
              <a: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Data</a:t>
              </a:r>
              <a:endParaRPr lang="en-US" sz="2800" dirty="0"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5711066" y="4410905"/>
              <a:ext cx="2524571" cy="120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Understand</a:t>
              </a:r>
            </a:p>
            <a:p>
              <a:pPr algn="ctr"/>
              <a: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</a:rPr>
                <a:t>World</a:t>
              </a:r>
              <a:endParaRPr lang="en-US" sz="2800" dirty="0"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9" idx="1"/>
            </p:cNvCxnSpPr>
            <p:nvPr/>
          </p:nvCxnSpPr>
          <p:spPr>
            <a:xfrm>
              <a:off x="7965555" y="2511378"/>
              <a:ext cx="2199395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2"/>
              <a:endCxn id="10" idx="0"/>
            </p:cNvCxnSpPr>
            <p:nvPr/>
          </p:nvCxnSpPr>
          <p:spPr>
            <a:xfrm>
              <a:off x="10929715" y="3115716"/>
              <a:ext cx="0" cy="12951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1"/>
              <a:endCxn id="11" idx="3"/>
            </p:cNvCxnSpPr>
            <p:nvPr/>
          </p:nvCxnSpPr>
          <p:spPr>
            <a:xfrm flipH="1">
              <a:off x="8235637" y="5015243"/>
              <a:ext cx="143179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0"/>
            </p:cNvCxnSpPr>
            <p:nvPr/>
          </p:nvCxnSpPr>
          <p:spPr>
            <a:xfrm flipV="1">
              <a:off x="6973351" y="3115714"/>
              <a:ext cx="3" cy="12951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973351" y="1093504"/>
              <a:ext cx="3" cy="81353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0929713" y="1093504"/>
              <a:ext cx="1" cy="81353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973351" y="5363428"/>
              <a:ext cx="3" cy="81353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>
              <a:spLocks/>
            </p:cNvSpPr>
            <p:nvPr/>
          </p:nvSpPr>
          <p:spPr>
            <a:xfrm>
              <a:off x="5797213" y="6116713"/>
              <a:ext cx="24384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uFillTx/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Reports &amp; </a:t>
              </a:r>
              <a:endParaRPr lang="en-US" sz="2800" dirty="0">
                <a:uFillTx/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  <a:p>
              <a:pPr algn="ctr"/>
              <a:r>
                <a:rPr lang="en-US" sz="2800" dirty="0">
                  <a:uFillTx/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Data-Products</a:t>
              </a:r>
              <a:endParaRPr lang="en-US" sz="2800" dirty="0">
                <a:uFillTx/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19075"/>
            <a:ext cx="10801350" cy="1325563"/>
          </a:xfrm>
        </p:spPr>
        <p:txBody>
          <a:bodyPr/>
          <a:lstStyle/>
          <a:p>
            <a:r>
              <a:rPr lang="en-US" dirty="0" smtClean="0">
                <a:uFillTx/>
              </a:rPr>
              <a:t>Using Real Tools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4638"/>
            <a:ext cx="10515600" cy="467677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uFillTx/>
              </a:rPr>
              <a:t>Focus on Python programming language</a:t>
            </a:r>
          </a:p>
          <a:p>
            <a:r>
              <a:rPr lang="en-US" dirty="0" smtClean="0">
                <a:uFillTx/>
              </a:rPr>
              <a:t>We will use various different technologies</a:t>
            </a:r>
          </a:p>
          <a:p>
            <a:pPr lvl="1"/>
            <a:r>
              <a:rPr lang="en-US" dirty="0" err="1" smtClean="0">
                <a:uFillTx/>
              </a:rPr>
              <a:t>Jupyter</a:t>
            </a:r>
            <a:r>
              <a:rPr lang="en-US" dirty="0" smtClean="0">
                <a:uFillTx/>
              </a:rPr>
              <a:t> notebooks, pandas, </a:t>
            </a:r>
            <a:r>
              <a:rPr lang="en-US" dirty="0" err="1">
                <a:uFillTx/>
              </a:rPr>
              <a:t>n</a:t>
            </a:r>
            <a:r>
              <a:rPr lang="en-US" dirty="0" err="1" smtClean="0">
                <a:uFillTx/>
              </a:rPr>
              <a:t>umpy</a:t>
            </a:r>
            <a:r>
              <a:rPr lang="en-US" dirty="0" smtClean="0">
                <a:uFillTx/>
              </a:rPr>
              <a:t>, </a:t>
            </a:r>
            <a:r>
              <a:rPr lang="en-US" dirty="0" err="1" smtClean="0">
                <a:uFillTx/>
              </a:rPr>
              <a:t>matplotlib</a:t>
            </a:r>
            <a:r>
              <a:rPr lang="en-US" dirty="0" smtClean="0">
                <a:uFillTx/>
              </a:rPr>
              <a:t>, SQL Server, </a:t>
            </a:r>
            <a:r>
              <a:rPr lang="en-US" dirty="0" err="1" smtClean="0">
                <a:uFillTx/>
              </a:rPr>
              <a:t>github</a:t>
            </a:r>
            <a:r>
              <a:rPr lang="en-US" dirty="0" smtClean="0">
                <a:uFillTx/>
              </a:rPr>
              <a:t>, Wrangler, </a:t>
            </a:r>
            <a:r>
              <a:rPr lang="en-US" dirty="0" err="1" smtClean="0">
                <a:uFillTx/>
              </a:rPr>
              <a:t>plotly</a:t>
            </a:r>
            <a:r>
              <a:rPr lang="en-US" dirty="0" smtClean="0">
                <a:uFillTx/>
              </a:rPr>
              <a:t>, tableau, Spark?, </a:t>
            </a:r>
            <a:r>
              <a:rPr lang="mr-IN" dirty="0" smtClean="0">
                <a:uFillTx/>
              </a:rPr>
              <a:t>…</a:t>
            </a:r>
            <a:endParaRPr lang="en-US" dirty="0" smtClean="0">
              <a:uFillTx/>
            </a:endParaRPr>
          </a:p>
          <a:p>
            <a:r>
              <a:rPr lang="en-US" i="1" dirty="0" smtClean="0">
                <a:uFillTx/>
              </a:rPr>
              <a:t>We </a:t>
            </a:r>
            <a:r>
              <a:rPr lang="en-US" b="1" i="1" dirty="0" smtClean="0">
                <a:uFillTx/>
              </a:rPr>
              <a:t>won’t</a:t>
            </a:r>
            <a:r>
              <a:rPr lang="en-US" i="1" dirty="0" smtClean="0">
                <a:uFillTx/>
              </a:rPr>
              <a:t> teach students everything </a:t>
            </a:r>
            <a:r>
              <a:rPr lang="mr-IN" dirty="0" smtClean="0">
                <a:uFillTx/>
              </a:rPr>
              <a:t>…</a:t>
            </a:r>
            <a:endParaRPr lang="en-US" dirty="0" smtClean="0">
              <a:uFillTx/>
            </a:endParaRPr>
          </a:p>
          <a:p>
            <a:pPr lvl="1"/>
            <a:r>
              <a:rPr lang="en-US" dirty="0" smtClean="0">
                <a:uFillTx/>
              </a:rPr>
              <a:t>Students will learn to </a:t>
            </a:r>
            <a:r>
              <a:rPr lang="en-US" b="1" dirty="0" smtClean="0">
                <a:uFillTx/>
              </a:rPr>
              <a:t>read documentation</a:t>
            </a:r>
          </a:p>
          <a:p>
            <a:pPr lvl="1"/>
            <a:r>
              <a:rPr lang="en-US" dirty="0" smtClean="0">
                <a:uFillTx/>
              </a:rPr>
              <a:t>Students will learn to </a:t>
            </a:r>
            <a:r>
              <a:rPr lang="en-US" b="1" dirty="0" smtClean="0">
                <a:uFillTx/>
              </a:rPr>
              <a:t>teach themselves</a:t>
            </a:r>
          </a:p>
          <a:p>
            <a:r>
              <a:rPr lang="en-US" b="1" i="1" dirty="0" smtClean="0">
                <a:uFillTx/>
              </a:rPr>
              <a:t>BETA WARNING:</a:t>
            </a:r>
            <a:r>
              <a:rPr lang="en-US" dirty="0" smtClean="0">
                <a:uFillTx/>
              </a:rPr>
              <a:t> things will break </a:t>
            </a:r>
            <a:r>
              <a:rPr lang="mr-IN" dirty="0" smtClean="0">
                <a:uFillTx/>
              </a:rPr>
              <a:t>…</a:t>
            </a:r>
            <a:endParaRPr lang="en-US" dirty="0" smtClean="0">
              <a:uFillTx/>
            </a:endParaRPr>
          </a:p>
          <a:p>
            <a:pPr lvl="1"/>
            <a:r>
              <a:rPr lang="en-US" dirty="0" smtClean="0">
                <a:uFillTx/>
              </a:rPr>
              <a:t>Students will learn how </a:t>
            </a:r>
            <a:r>
              <a:rPr lang="en-US" b="1" dirty="0" smtClean="0">
                <a:uFillTx/>
              </a:rPr>
              <a:t>to debug</a:t>
            </a:r>
          </a:p>
          <a:p>
            <a:pPr lvl="1"/>
            <a:r>
              <a:rPr lang="en-US" dirty="0" smtClean="0">
                <a:uFillTx/>
              </a:rPr>
              <a:t>Students will learn how </a:t>
            </a:r>
            <a:r>
              <a:rPr lang="en-US" b="1" dirty="0" smtClean="0">
                <a:uFillTx/>
              </a:rPr>
              <a:t>to get help </a:t>
            </a:r>
            <a:r>
              <a:rPr lang="en-US" dirty="0" smtClean="0">
                <a:uFillTx/>
              </a:rPr>
              <a:t>(Piazza)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36880</TotalTime>
  <Words>1101</Words>
  <Application>Microsoft Macintosh PowerPoint</Application>
  <PresentationFormat>Widescreen</PresentationFormat>
  <Paragraphs>370</Paragraphs>
  <Slides>35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8" baseType="lpstr">
      <vt:lpstr>Calibri</vt:lpstr>
      <vt:lpstr>Century Gothic</vt:lpstr>
      <vt:lpstr>Courier New</vt:lpstr>
      <vt:lpstr>Helvetica</vt:lpstr>
      <vt:lpstr>Helvetica Neue</vt:lpstr>
      <vt:lpstr>Helvetica Neue Light</vt:lpstr>
      <vt:lpstr>Lucida Grande</vt:lpstr>
      <vt:lpstr>Mangal</vt:lpstr>
      <vt:lpstr>Monaco</vt:lpstr>
      <vt:lpstr>MS PGothic</vt:lpstr>
      <vt:lpstr>ＭＳ Ｐゴシック</vt:lpstr>
      <vt:lpstr>Museo 700</vt:lpstr>
      <vt:lpstr>Newslab Thin</vt:lpstr>
      <vt:lpstr>Source Sans Pro Light</vt:lpstr>
      <vt:lpstr>Tahoma</vt:lpstr>
      <vt:lpstr>Wingdings</vt:lpstr>
      <vt:lpstr>Arial</vt:lpstr>
      <vt:lpstr>1_Office Theme</vt:lpstr>
      <vt:lpstr>Custom Theme</vt:lpstr>
      <vt:lpstr>DB_deck_16x9_example</vt:lpstr>
      <vt:lpstr>2_Office Theme</vt:lpstr>
      <vt:lpstr>4_Office Theme</vt:lpstr>
      <vt:lpstr>Excel.Chart.8</vt:lpstr>
      <vt:lpstr> Recent Developments in  Data Science  @ Berkeley</vt:lpstr>
      <vt:lpstr> Recent Developments in  Data Science  @ Berkeley</vt:lpstr>
      <vt:lpstr>Course Development</vt:lpstr>
      <vt:lpstr>Our Goals</vt:lpstr>
      <vt:lpstr>DS100 Created and Taught by Faculty and TAs With Diverse Background &amp; Perspectives</vt:lpstr>
      <vt:lpstr>Data Science Requires Many Skills</vt:lpstr>
      <vt:lpstr>Big Concepts in Data Science</vt:lpstr>
      <vt:lpstr>Data Science Lifecycle</vt:lpstr>
      <vt:lpstr>Using Real Tools</vt:lpstr>
      <vt:lpstr>Syllabus</vt:lpstr>
      <vt:lpstr>The Data Science  Major …</vt:lpstr>
      <vt:lpstr> Recent Developments in  Data Science  @ Berkeley</vt:lpstr>
      <vt:lpstr> Recent Developments in  Data Science  @ Berkeley</vt:lpstr>
      <vt:lpstr>Berkeley’s lab tradition</vt:lpstr>
      <vt:lpstr>Berkeley’s lab tradition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                       challenging?</vt:lpstr>
      <vt:lpstr>Robust                            is critical</vt:lpstr>
      <vt:lpstr>PowerPoint Presentation</vt:lpstr>
      <vt:lpstr>PowerPoint Presentation</vt:lpstr>
      <vt:lpstr>Why is                                       challenging?</vt:lpstr>
      <vt:lpstr>PowerPoint Presentation</vt:lpstr>
      <vt:lpstr>PowerPoint Presentation</vt:lpstr>
      <vt:lpstr>Intelligence in Sensitive Contexts</vt:lpstr>
      <vt:lpstr>PowerPoint Presentation</vt:lpstr>
      <vt:lpstr>PowerPoint Presentation</vt:lpstr>
      <vt:lpstr>A few early projects …</vt:lpstr>
      <vt:lpstr>How can I get involved in Research  for RISE (or anywhere on campus)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814</cp:revision>
  <cp:lastPrinted>2017-01-17T19:50:09Z</cp:lastPrinted>
  <dcterms:created xsi:type="dcterms:W3CDTF">2016-06-11T00:34:45Z</dcterms:created>
  <dcterms:modified xsi:type="dcterms:W3CDTF">2017-01-26T03:02:54Z</dcterms:modified>
</cp:coreProperties>
</file>